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49"/>
  </p:notesMasterIdLst>
  <p:sldIdLst>
    <p:sldId id="256" r:id="rId6"/>
    <p:sldId id="346" r:id="rId7"/>
    <p:sldId id="469" r:id="rId8"/>
    <p:sldId id="257" r:id="rId9"/>
    <p:sldId id="344" r:id="rId10"/>
    <p:sldId id="280" r:id="rId11"/>
    <p:sldId id="265" r:id="rId12"/>
    <p:sldId id="350" r:id="rId13"/>
    <p:sldId id="351" r:id="rId14"/>
    <p:sldId id="352" r:id="rId15"/>
    <p:sldId id="258" r:id="rId16"/>
    <p:sldId id="259" r:id="rId17"/>
    <p:sldId id="260" r:id="rId18"/>
    <p:sldId id="278" r:id="rId19"/>
    <p:sldId id="283" r:id="rId20"/>
    <p:sldId id="349" r:id="rId21"/>
    <p:sldId id="336" r:id="rId22"/>
    <p:sldId id="276" r:id="rId23"/>
    <p:sldId id="275" r:id="rId24"/>
    <p:sldId id="300" r:id="rId25"/>
    <p:sldId id="305" r:id="rId26"/>
    <p:sldId id="303" r:id="rId27"/>
    <p:sldId id="356" r:id="rId28"/>
    <p:sldId id="357" r:id="rId29"/>
    <p:sldId id="263" r:id="rId30"/>
    <p:sldId id="261" r:id="rId31"/>
    <p:sldId id="358" r:id="rId32"/>
    <p:sldId id="461" r:id="rId33"/>
    <p:sldId id="462" r:id="rId34"/>
    <p:sldId id="456" r:id="rId35"/>
    <p:sldId id="457" r:id="rId36"/>
    <p:sldId id="458" r:id="rId37"/>
    <p:sldId id="465" r:id="rId38"/>
    <p:sldId id="466" r:id="rId39"/>
    <p:sldId id="467" r:id="rId40"/>
    <p:sldId id="266" r:id="rId41"/>
    <p:sldId id="468" r:id="rId42"/>
    <p:sldId id="463" r:id="rId43"/>
    <p:sldId id="464" r:id="rId44"/>
    <p:sldId id="264" r:id="rId45"/>
    <p:sldId id="470" r:id="rId46"/>
    <p:sldId id="262" r:id="rId47"/>
    <p:sldId id="471"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34EB51-DCE0-B8B6-892E-0590DD66AE4D}" v="2" dt="2025-09-24T11:43:28.299"/>
    <p1510:client id="{69E8CE37-A412-7DE2-699A-B5AB7EAD1A01}" v="5" dt="2025-09-22T20:45:03.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92" autoAdjust="0"/>
    <p:restoredTop sz="94674"/>
  </p:normalViewPr>
  <p:slideViewPr>
    <p:cSldViewPr>
      <p:cViewPr varScale="1">
        <p:scale>
          <a:sx n="81" d="100"/>
          <a:sy n="81" d="100"/>
        </p:scale>
        <p:origin x="1478"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2D5FE9-B1D7-8042-93BB-CA98993D6FF4}" type="datetimeFigureOut">
              <a:rPr lang="en-US" smtClean="0"/>
              <a:t>9/24/2025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800146-E2D0-E14B-8ED9-97AFA83CC617}" type="slidenum">
              <a:rPr lang="en-US" smtClean="0"/>
              <a:t>‹#›</a:t>
            </a:fld>
            <a:endParaRPr lang="en-US"/>
          </a:p>
        </p:txBody>
      </p:sp>
    </p:spTree>
    <p:extLst>
      <p:ext uri="{BB962C8B-B14F-4D97-AF65-F5344CB8AC3E}">
        <p14:creationId xmlns:p14="http://schemas.microsoft.com/office/powerpoint/2010/main" val="943928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was originally bought by Oxfordshire County Council over 50 years ago and since then has been running Residential Outdoor Education Courses for Primary and Secondary schools from Oxfordshire.  Around 1600 Oxfordshire pupils take part in  residential courses at </a:t>
            </a:r>
            <a:r>
              <a:rPr lang="en-GB" dirty="0" err="1"/>
              <a:t>Kilvrough</a:t>
            </a:r>
            <a:r>
              <a:rPr lang="en-GB" dirty="0"/>
              <a:t> every year.  </a:t>
            </a:r>
            <a:endParaRPr lang="en-US"/>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9A800146-E2D0-E14B-8ED9-97AFA83CC617}" type="slidenum">
              <a:rPr lang="en-US" smtClean="0"/>
              <a:t>1</a:t>
            </a:fld>
            <a:endParaRPr lang="en-US"/>
          </a:p>
        </p:txBody>
      </p:sp>
    </p:spTree>
    <p:extLst>
      <p:ext uri="{BB962C8B-B14F-4D97-AF65-F5344CB8AC3E}">
        <p14:creationId xmlns:p14="http://schemas.microsoft.com/office/powerpoint/2010/main" val="18422254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BEF85B4E-8C87-EDD2-ECBB-A610159229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A9C30803-A06F-E737-22B3-4EC49C5DF7A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Kilvrough is one of 3 Centres as part of our Oxfordshire Outdoors Learning Service. The Centres work closely together with our schools to offer high quality adventure residential education. We have very strong links with all of our schools. The service is part of Groundwork South Trust Limited who we have worked closely with since 2016 when we moved out of the Local Authority.</a:t>
            </a:r>
            <a:endParaRPr lang="en-GB" altLang="en-US"/>
          </a:p>
        </p:txBody>
      </p:sp>
      <p:sp>
        <p:nvSpPr>
          <p:cNvPr id="8196" name="Slide Number Placeholder 3">
            <a:extLst>
              <a:ext uri="{FF2B5EF4-FFF2-40B4-BE49-F238E27FC236}">
                <a16:creationId xmlns:a16="http://schemas.microsoft.com/office/drawing/2014/main" id="{69697EAD-935F-2C39-B2AC-6499AE5519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01C1C90-7464-4DB3-A13D-6DBDC22C61D5}" type="slidenum">
              <a:rPr lang="en-GB" altLang="en-US"/>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Kilvrough</a:t>
            </a:r>
            <a:r>
              <a:rPr lang="en-US"/>
              <a:t> has acres of grounds to explore and enjoy both for activities in the day and in the evening.  Our courses come all year round and we have good access to venues whatever the weather as we are close to the main road network. On site we have 2 classrooms, patio areas and spaces to enjoy.  On site we have a </a:t>
            </a:r>
            <a:r>
              <a:rPr lang="en-US" err="1"/>
              <a:t>a</a:t>
            </a:r>
            <a:r>
              <a:rPr lang="en-US"/>
              <a:t> range of team building challenges and orienteering courses.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A800146-E2D0-E14B-8ED9-97AFA83CC617}" type="slidenum">
              <a:rPr lang="en-US" smtClean="0"/>
              <a:t>3</a:t>
            </a:fld>
            <a:endParaRPr lang="en-US"/>
          </a:p>
        </p:txBody>
      </p:sp>
    </p:spTree>
    <p:extLst>
      <p:ext uri="{BB962C8B-B14F-4D97-AF65-F5344CB8AC3E}">
        <p14:creationId xmlns:p14="http://schemas.microsoft.com/office/powerpoint/2010/main" val="719476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99D95521-1591-93CE-2F82-537165CF50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3C5BB004-9719-96EA-A871-24480A5AC5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Well worth the journey to experience our fantastic coastal and mountain environments</a:t>
            </a:r>
            <a:endParaRPr lang="en-GB" altLang="en-US"/>
          </a:p>
        </p:txBody>
      </p:sp>
      <p:sp>
        <p:nvSpPr>
          <p:cNvPr id="10244" name="Slide Number Placeholder 3">
            <a:extLst>
              <a:ext uri="{FF2B5EF4-FFF2-40B4-BE49-F238E27FC236}">
                <a16:creationId xmlns:a16="http://schemas.microsoft.com/office/drawing/2014/main" id="{B8E49B7A-A82F-7579-48AF-9643CF515A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E3A0D94-80B7-47EF-A6E9-80B69A91CDCD}" type="slidenum">
              <a:rPr lang="en-GB" altLang="en-US"/>
              <a:pPr/>
              <a:t>5</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39B3C778-FE15-C79C-3EC6-46CE39FE47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7D0ABEBD-C9A9-5A42-450F-AE71E435AF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At </a:t>
            </a:r>
            <a:r>
              <a:rPr lang="en-GB" altLang="en-US" dirty="0" err="1"/>
              <a:t>Kilvrough</a:t>
            </a:r>
            <a:r>
              <a:rPr lang="en-GB" altLang="en-US" dirty="0"/>
              <a:t> we have flexible and comfortable accommodation, boys and girls are on separate floors and the are staff bedrooms close to the student rooms.  The students have their own showers and changing areas on the ground floor which are easily accessible and close to the drying room which is ideal for coming back to from activities.  </a:t>
            </a:r>
          </a:p>
          <a:p>
            <a:pPr eaLnBrk="1" hangingPunct="1"/>
            <a:r>
              <a:rPr lang="en-GB" altLang="en-US" dirty="0"/>
              <a:t>Most of our rooms are 4 or 6 bed.  There are some with 8 and some with 2 beds.  We have comfortable beds with plenty of space and storage areas.  Most of our beds are bespoke.  We provide pillows and duvets.  Pupils bring their own duvet cover, pillow case and mattress cover/bottom sheet.</a:t>
            </a:r>
          </a:p>
        </p:txBody>
      </p:sp>
      <p:sp>
        <p:nvSpPr>
          <p:cNvPr id="18436" name="Slide Number Placeholder 3">
            <a:extLst>
              <a:ext uri="{FF2B5EF4-FFF2-40B4-BE49-F238E27FC236}">
                <a16:creationId xmlns:a16="http://schemas.microsoft.com/office/drawing/2014/main" id="{EDDEDE2C-6634-3FCD-148C-C8366CE09C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D062561-0AAB-46EA-A06A-7BC8F881291B}" type="slidenum">
              <a:rPr lang="en-GB" altLang="en-US"/>
              <a:pPr/>
              <a:t>6</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A800146-E2D0-E14B-8ED9-97AFA83CC617}" type="slidenum">
              <a:rPr lang="en-US" smtClean="0"/>
              <a:t>7</a:t>
            </a:fld>
            <a:endParaRPr lang="en-US"/>
          </a:p>
        </p:txBody>
      </p:sp>
    </p:spTree>
    <p:extLst>
      <p:ext uri="{BB962C8B-B14F-4D97-AF65-F5344CB8AC3E}">
        <p14:creationId xmlns:p14="http://schemas.microsoft.com/office/powerpoint/2010/main" val="3118998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168D651A-9FA2-234B-2FB1-2A3091EDB3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B4212ADB-0BB4-53EF-406D-B5B0BFB46A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We provide pillows and duvets and a mattress cover.  Pupils bring their own duvet cover, pillow case and mattress cover/bottom sheet.</a:t>
            </a:r>
          </a:p>
        </p:txBody>
      </p:sp>
      <p:sp>
        <p:nvSpPr>
          <p:cNvPr id="20484" name="Slide Number Placeholder 3">
            <a:extLst>
              <a:ext uri="{FF2B5EF4-FFF2-40B4-BE49-F238E27FC236}">
                <a16:creationId xmlns:a16="http://schemas.microsoft.com/office/drawing/2014/main" id="{02805073-FF4B-8616-04CD-B8E939BF7AF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C51E30E2-E378-48E2-B753-CD87A618664C}" type="slidenum">
              <a:rPr lang="en-GB" altLang="en-US"/>
              <a:pPr/>
              <a:t>8</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621DDB0-9DFC-920A-27E4-F691FF6454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463E3EB3-FAE1-41AD-DADC-A722DB8A40C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t>
            </a:r>
            <a:r>
              <a:rPr lang="en-GB" altLang="en-US" dirty="0" err="1"/>
              <a:t>Kilvrough</a:t>
            </a:r>
            <a:r>
              <a:rPr lang="en-GB" altLang="en-US" dirty="0"/>
              <a:t> we have flexible and comfortable accommodation, boys and girls are on separate floors and there are staff bedrooms close to the student rooms.  The students have their own showers and changing areas on the ground floor which are easily accessible and close to the drying room which is ideal for coming back to from activities. We provide pillows and duvets and a mattress cover.  Pupils bring their own duvet cover, pillow case and mattress cover/bottom sheet.</a:t>
            </a:r>
          </a:p>
          <a:p>
            <a:pPr eaLnBrk="1" hangingPunct="1"/>
            <a:endParaRPr lang="en-GB" altLang="en-US" dirty="0"/>
          </a:p>
        </p:txBody>
      </p:sp>
      <p:sp>
        <p:nvSpPr>
          <p:cNvPr id="22532" name="Slide Number Placeholder 3">
            <a:extLst>
              <a:ext uri="{FF2B5EF4-FFF2-40B4-BE49-F238E27FC236}">
                <a16:creationId xmlns:a16="http://schemas.microsoft.com/office/drawing/2014/main" id="{07E6FA7C-4386-812E-E21D-D8E79ED01B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2B6EED8F-B1EA-4909-B919-385E3F7F761A}" type="slidenum">
              <a:rPr lang="en-GB" altLang="en-US"/>
              <a:pPr/>
              <a:t>9</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409E1DA5-EEF4-D496-615B-F27850AA9D2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9B83496B-7635-1F1F-B777-FC3AB13FE7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dirty="0"/>
          </a:p>
        </p:txBody>
      </p:sp>
      <p:sp>
        <p:nvSpPr>
          <p:cNvPr id="24580" name="Slide Number Placeholder 3">
            <a:extLst>
              <a:ext uri="{FF2B5EF4-FFF2-40B4-BE49-F238E27FC236}">
                <a16:creationId xmlns:a16="http://schemas.microsoft.com/office/drawing/2014/main" id="{B4616797-7AB1-777B-FD5A-D243210C3B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4656A9D2-ECBD-47AF-ABDB-186B2E476ADE}" type="slidenum">
              <a:rPr lang="en-GB" altLang="en-US"/>
              <a:pPr/>
              <a:t>10</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D79748CA-131A-EF9C-A404-7D7F625EEC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7B35145B-DA32-385C-CE83-68C1F02FF4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make sure that all pupils feel safe and they are positively encouraged to try all challenges by our staff school staff and fellow pupils. All get a chance to lead.</a:t>
            </a:r>
          </a:p>
        </p:txBody>
      </p:sp>
      <p:sp>
        <p:nvSpPr>
          <p:cNvPr id="40964" name="Slide Number Placeholder 3">
            <a:extLst>
              <a:ext uri="{FF2B5EF4-FFF2-40B4-BE49-F238E27FC236}">
                <a16:creationId xmlns:a16="http://schemas.microsoft.com/office/drawing/2014/main" id="{407A84BB-1A10-D904-AED3-3044AACCF81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7CF06E4-9ACB-47C7-B7D9-58F8CE22936F}" type="slidenum">
              <a:rPr lang="en-GB" altLang="en-US"/>
              <a:pPr/>
              <a:t>14</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43CFA9CC-E851-60B8-0034-8AE5A51D388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ABE36CB8-84FE-019E-333D-65423C8E42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encourage and help pupils to step out of their comfort zone, for some it might be the activities – for others it could be time away from home and getting themselves organised.</a:t>
            </a:r>
          </a:p>
          <a:p>
            <a:endParaRPr lang="en-GB" altLang="en-US"/>
          </a:p>
        </p:txBody>
      </p:sp>
      <p:sp>
        <p:nvSpPr>
          <p:cNvPr id="43012" name="Slide Number Placeholder 3">
            <a:extLst>
              <a:ext uri="{FF2B5EF4-FFF2-40B4-BE49-F238E27FC236}">
                <a16:creationId xmlns:a16="http://schemas.microsoft.com/office/drawing/2014/main" id="{C87C59CC-C8A0-A035-D74E-3097CA3C25B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30A1601-38A0-47B9-8A3F-43663FE3CC95}" type="slidenum">
              <a:rPr lang="en-GB" altLang="en-US"/>
              <a:pPr/>
              <a:t>15</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929B25A3-3035-57BC-6767-D24258D4613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26934F79-C1AA-A8D0-F909-F21F218BB2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enable the pupils learn skills and progress through different challenges, at first they practice on short easier sections before trying harder climbs.</a:t>
            </a:r>
          </a:p>
        </p:txBody>
      </p:sp>
      <p:sp>
        <p:nvSpPr>
          <p:cNvPr id="45060" name="Slide Number Placeholder 3">
            <a:extLst>
              <a:ext uri="{FF2B5EF4-FFF2-40B4-BE49-F238E27FC236}">
                <a16:creationId xmlns:a16="http://schemas.microsoft.com/office/drawing/2014/main" id="{D664F498-EDB1-4186-D4F8-51E38702862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C7D4F0A-801A-4064-A7CD-C3DFDE0BFF2D}" type="slidenum">
              <a:rPr lang="en-GB" altLang="en-US"/>
              <a:pPr/>
              <a:t>16</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FD67C319-3B6A-B617-AC2D-03F9E9186B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C6EC40B9-9020-70A3-60C6-749E3AB0B88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create a safe and supportive environment so that he pupils can get the most from their week and enjoy learning – challenging and fun.</a:t>
            </a:r>
          </a:p>
        </p:txBody>
      </p:sp>
      <p:sp>
        <p:nvSpPr>
          <p:cNvPr id="47108" name="Slide Number Placeholder 3">
            <a:extLst>
              <a:ext uri="{FF2B5EF4-FFF2-40B4-BE49-F238E27FC236}">
                <a16:creationId xmlns:a16="http://schemas.microsoft.com/office/drawing/2014/main" id="{0F965480-0A41-33B0-8A67-0DC2E4A3E5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93BF384-9C78-4CC5-B323-24D04E932336}" type="slidenum">
              <a:rPr lang="en-GB" altLang="en-US"/>
              <a:pPr/>
              <a:t>17</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D2903FC4-9D47-CF7B-00D9-58F2793735D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D77B99CE-CC32-A8FD-CD30-0AFCA9929C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Some of the activities are new for the students.  This pupil has developed considerable confidence!</a:t>
            </a:r>
          </a:p>
        </p:txBody>
      </p:sp>
      <p:sp>
        <p:nvSpPr>
          <p:cNvPr id="49156" name="Slide Number Placeholder 3">
            <a:extLst>
              <a:ext uri="{FF2B5EF4-FFF2-40B4-BE49-F238E27FC236}">
                <a16:creationId xmlns:a16="http://schemas.microsoft.com/office/drawing/2014/main" id="{6262C9A2-9043-44FF-88AD-9FB1D14529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2688685-AD5B-490C-8C22-AE013EFEE087}" type="slidenum">
              <a:rPr lang="en-GB" altLang="en-US"/>
              <a:pPr/>
              <a:t>18</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CE3651CC-293A-72CE-1CE9-BCB7CFB7AEF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23C6C860-9F23-3EA5-45B5-FE913DDA4F5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Everyone takes part and learns how to keep themselves and others safe.  These are some of our learning aims for all pupils.</a:t>
            </a:r>
          </a:p>
        </p:txBody>
      </p:sp>
      <p:sp>
        <p:nvSpPr>
          <p:cNvPr id="51204" name="Slide Number Placeholder 3">
            <a:extLst>
              <a:ext uri="{FF2B5EF4-FFF2-40B4-BE49-F238E27FC236}">
                <a16:creationId xmlns:a16="http://schemas.microsoft.com/office/drawing/2014/main" id="{BCDBB113-1634-9CB0-7E75-BE8A432350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F7F8CA7-9E27-4AFF-9DE1-2B0C2B920B78}" type="slidenum">
              <a:rPr lang="en-GB" altLang="en-US"/>
              <a:pPr/>
              <a:t>19</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8FE887B6-B782-A226-1B70-6959A91C9C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E104A2DC-316F-4C01-BBFD-401F6654C7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aim for all students to achieve each day and are able to reflect on their success.</a:t>
            </a:r>
          </a:p>
        </p:txBody>
      </p:sp>
      <p:sp>
        <p:nvSpPr>
          <p:cNvPr id="53252" name="Slide Number Placeholder 3">
            <a:extLst>
              <a:ext uri="{FF2B5EF4-FFF2-40B4-BE49-F238E27FC236}">
                <a16:creationId xmlns:a16="http://schemas.microsoft.com/office/drawing/2014/main" id="{3455CCFB-EA1E-38D7-5B35-5428884A4D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ABD8593-86C2-424A-9968-278C056344DD}" type="slidenum">
              <a:rPr lang="en-GB" altLang="en-US"/>
              <a:pPr/>
              <a:t>20</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1FD57CC1-5F0E-8387-7917-8624D934B11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D24305B7-6216-6809-C8A6-C3F21FCEBA1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 really important part of the learning is how our staff and school staff work together with the pupils.  The pupils and staff gain greater understanding and respect for each other which carries on back at school.</a:t>
            </a:r>
          </a:p>
        </p:txBody>
      </p:sp>
      <p:sp>
        <p:nvSpPr>
          <p:cNvPr id="57348" name="Slide Number Placeholder 3">
            <a:extLst>
              <a:ext uri="{FF2B5EF4-FFF2-40B4-BE49-F238E27FC236}">
                <a16:creationId xmlns:a16="http://schemas.microsoft.com/office/drawing/2014/main" id="{486E4002-246A-EC5E-4180-F00F8D3FC87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8893CBDF-4994-451A-8062-5214DC544955}" type="slidenum">
              <a:rPr lang="en-GB" altLang="en-US"/>
              <a:pPr/>
              <a:t>21</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17E7E958-7961-CB28-0FF5-9E9335A20B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CB16A00D-1B7D-F906-AC88-49247FBA60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Pupils and staff are involved in planning and setting challenges so all are involved in learning and feeling successful</a:t>
            </a:r>
          </a:p>
        </p:txBody>
      </p:sp>
      <p:sp>
        <p:nvSpPr>
          <p:cNvPr id="59396" name="Slide Number Placeholder 3">
            <a:extLst>
              <a:ext uri="{FF2B5EF4-FFF2-40B4-BE49-F238E27FC236}">
                <a16:creationId xmlns:a16="http://schemas.microsoft.com/office/drawing/2014/main" id="{29C30F34-541F-1F17-7ACE-80ED338C8A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40995669-7E56-40AC-8E50-25CBDC67EF0F}" type="slidenum">
              <a:rPr lang="en-GB" altLang="en-US"/>
              <a:pPr/>
              <a:t>22</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72096B6A-34C5-5C62-2893-4BCFAED7F3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35B41631-58EB-9D80-1323-1584C73122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This is  a sample programme – we can tailor your programme to your requirements and course aims. We do make changes to suit the needs of the group or the prevailing weather conditions.</a:t>
            </a:r>
            <a:endParaRPr lang="en-GB" altLang="en-US"/>
          </a:p>
        </p:txBody>
      </p:sp>
      <p:sp>
        <p:nvSpPr>
          <p:cNvPr id="30724" name="Slide Number Placeholder 3">
            <a:extLst>
              <a:ext uri="{FF2B5EF4-FFF2-40B4-BE49-F238E27FC236}">
                <a16:creationId xmlns:a16="http://schemas.microsoft.com/office/drawing/2014/main" id="{F753AD5B-A457-20ED-D1D9-27B69B6D96D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72AF920-7B4F-483C-8F1E-A22F0814399F}" type="slidenum">
              <a:rPr lang="en-GB" altLang="en-US"/>
              <a:pPr/>
              <a:t>23</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437CD048-0074-C990-42E8-ED9A3BD6AA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55C05F21-9373-AEE4-82E9-09C49CDBC7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This is  a sample programme – we can tailor your programme to your requirements and course aims. We do make changes to suit the needs of the group or the prevailing weather conditions.</a:t>
            </a:r>
            <a:endParaRPr lang="en-GB" altLang="en-US"/>
          </a:p>
        </p:txBody>
      </p:sp>
      <p:sp>
        <p:nvSpPr>
          <p:cNvPr id="32772" name="Slide Number Placeholder 3">
            <a:extLst>
              <a:ext uri="{FF2B5EF4-FFF2-40B4-BE49-F238E27FC236}">
                <a16:creationId xmlns:a16="http://schemas.microsoft.com/office/drawing/2014/main" id="{8BD05F37-44AD-EF6E-2C28-8FC326719E2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185C5D5-C121-495B-84D5-780CF062E0E9}" type="slidenum">
              <a:rPr lang="en-GB" altLang="en-US"/>
              <a:pPr/>
              <a:t>24</a:t>
            </a:fld>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47AA4FF2-4868-AA0D-0AC2-07F9E60F8C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747D1467-A9D4-A081-B080-E2FDB30B4C4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This is  a sample programme – we can tailor your programme to your requirements and course aims. We do make changes to suit the needs of the group or the prevailing weather conditions.</a:t>
            </a:r>
            <a:endParaRPr lang="en-GB" altLang="en-US"/>
          </a:p>
        </p:txBody>
      </p:sp>
      <p:sp>
        <p:nvSpPr>
          <p:cNvPr id="34820" name="Slide Number Placeholder 3">
            <a:extLst>
              <a:ext uri="{FF2B5EF4-FFF2-40B4-BE49-F238E27FC236}">
                <a16:creationId xmlns:a16="http://schemas.microsoft.com/office/drawing/2014/main" id="{BF195100-4741-A1DE-FA9A-3DA5E1FF594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A4BB7FC1-64AC-4802-A4B7-CA8B793F02FD}" type="slidenum">
              <a:rPr lang="en-GB" altLang="en-US"/>
              <a:pPr/>
              <a:t>27</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C3A794A7-7DE4-4CAB-B0B2-FB2B379298F3}" type="datetimeFigureOut">
              <a:rPr lang="en-GB" smtClean="0"/>
              <a:t>24/09/2025</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86BA6438-6FC0-4886-AAB1-6A83B6C7673A}"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86BA6438-6FC0-4886-AAB1-6A83B6C7673A}"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C3A794A7-7DE4-4CAB-B0B2-FB2B379298F3}" type="datetimeFigureOut">
              <a:rPr lang="en-GB" smtClean="0"/>
              <a:t>24/09/2025</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86BA6438-6FC0-4886-AAB1-6A83B6C7673A}"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C3A794A7-7DE4-4CAB-B0B2-FB2B379298F3}" type="datetimeFigureOut">
              <a:rPr lang="en-GB" smtClean="0"/>
              <a:t>24/09/2025</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86BA6438-6FC0-4886-AAB1-6A83B6C7673A}"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fld id="{C3A794A7-7DE4-4CAB-B0B2-FB2B379298F3}" type="datetimeFigureOut">
              <a:rPr lang="en-GB" smtClean="0"/>
              <a:t>24/09/2025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C3A794A7-7DE4-4CAB-B0B2-FB2B379298F3}" type="datetimeFigureOut">
              <a:rPr lang="en-GB" smtClean="0"/>
              <a:t>24/09/2025</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86BA6438-6FC0-4886-AAB1-6A83B6C7673A}"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C3A794A7-7DE4-4CAB-B0B2-FB2B379298F3}" type="datetimeFigureOut">
              <a:rPr lang="en-GB" smtClean="0"/>
              <a:t>24/09/2025</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86BA6438-6FC0-4886-AAB1-6A83B6C7673A}"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C3A794A7-7DE4-4CAB-B0B2-FB2B379298F3}" type="datetimeFigureOut">
              <a:rPr lang="en-GB" smtClean="0"/>
              <a:t>24/09/2025</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86BA6438-6FC0-4886-AAB1-6A83B6C7673A}"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C3A794A7-7DE4-4CAB-B0B2-FB2B379298F3}" type="datetimeFigureOut">
              <a:rPr lang="en-GB" smtClean="0"/>
              <a:t>24/09/2025</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86BA6438-6FC0-4886-AAB1-6A83B6C7673A}"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e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err="1"/>
              <a:t>Kilvrough</a:t>
            </a:r>
            <a:r>
              <a:rPr lang="en-GB" dirty="0"/>
              <a:t> Manor</a:t>
            </a:r>
            <a:br>
              <a:rPr lang="en-GB" dirty="0"/>
            </a:br>
            <a:r>
              <a:rPr lang="en-GB" dirty="0"/>
              <a:t>Swansea</a:t>
            </a:r>
          </a:p>
        </p:txBody>
      </p:sp>
      <p:sp>
        <p:nvSpPr>
          <p:cNvPr id="3" name="Subtitle 2"/>
          <p:cNvSpPr>
            <a:spLocks noGrp="1"/>
          </p:cNvSpPr>
          <p:nvPr>
            <p:ph type="subTitle" idx="1"/>
          </p:nvPr>
        </p:nvSpPr>
        <p:spPr/>
        <p:txBody>
          <a:bodyPr/>
          <a:lstStyle/>
          <a:p>
            <a:r>
              <a:rPr lang="en-GB" dirty="0"/>
              <a:t>OCC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0125" y="836712"/>
            <a:ext cx="2381250" cy="1238250"/>
          </a:xfrm>
          <a:prstGeom prst="rect">
            <a:avLst/>
          </a:prstGeom>
        </p:spPr>
      </p:pic>
      <p:pic>
        <p:nvPicPr>
          <p:cNvPr id="5" name="Picture 4" descr="A white building with a lawn and trees in the background&#10;&#10;Description automatically generated">
            <a:extLst>
              <a:ext uri="{FF2B5EF4-FFF2-40B4-BE49-F238E27FC236}">
                <a16:creationId xmlns:a16="http://schemas.microsoft.com/office/drawing/2014/main" id="{84E870F6-BA4F-479C-DF41-B0472F60A22F}"/>
              </a:ext>
            </a:extLst>
          </p:cNvPr>
          <p:cNvPicPr>
            <a:picLocks noChangeAspect="1"/>
          </p:cNvPicPr>
          <p:nvPr/>
        </p:nvPicPr>
        <p:blipFill>
          <a:blip r:embed="rId4"/>
          <a:stretch>
            <a:fillRect/>
          </a:stretch>
        </p:blipFill>
        <p:spPr>
          <a:xfrm>
            <a:off x="1656608" y="2587949"/>
            <a:ext cx="5266706" cy="3938413"/>
          </a:xfrm>
          <a:prstGeom prst="rect">
            <a:avLst/>
          </a:prstGeom>
        </p:spPr>
      </p:pic>
    </p:spTree>
    <p:extLst>
      <p:ext uri="{BB962C8B-B14F-4D97-AF65-F5344CB8AC3E}">
        <p14:creationId xmlns:p14="http://schemas.microsoft.com/office/powerpoint/2010/main" val="578737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02A2C5FF-4A44-33B7-6BF6-444EC4702646}"/>
              </a:ext>
            </a:extLst>
          </p:cNvPr>
          <p:cNvSpPr>
            <a:spLocks noGrp="1" noChangeArrowheads="1"/>
          </p:cNvSpPr>
          <p:nvPr>
            <p:ph type="title"/>
          </p:nvPr>
        </p:nvSpPr>
        <p:spPr>
          <a:xfrm>
            <a:off x="457200" y="381000"/>
            <a:ext cx="8229600" cy="887413"/>
          </a:xfrm>
        </p:spPr>
        <p:txBody>
          <a:bodyPr/>
          <a:lstStyle/>
          <a:p>
            <a:pPr eaLnBrk="1" hangingPunct="1">
              <a:defRPr/>
            </a:pPr>
            <a:r>
              <a:rPr lang="en-US" altLang="en-US" sz="3600" dirty="0"/>
              <a:t>Oxfordshire Outdoors</a:t>
            </a:r>
          </a:p>
        </p:txBody>
      </p:sp>
      <p:graphicFrame>
        <p:nvGraphicFramePr>
          <p:cNvPr id="76803" name="Group 3">
            <a:extLst>
              <a:ext uri="{FF2B5EF4-FFF2-40B4-BE49-F238E27FC236}">
                <a16:creationId xmlns:a16="http://schemas.microsoft.com/office/drawing/2014/main" id="{3A3490FC-F4FB-BFBA-DDE1-8F73EF1051AD}"/>
              </a:ext>
            </a:extLst>
          </p:cNvPr>
          <p:cNvGraphicFramePr>
            <a:graphicFrameLocks noGrp="1"/>
          </p:cNvGraphicFramePr>
          <p:nvPr/>
        </p:nvGraphicFramePr>
        <p:xfrm>
          <a:off x="1476375" y="1773238"/>
          <a:ext cx="6264275" cy="3455987"/>
        </p:xfrm>
        <a:graphic>
          <a:graphicData uri="http://schemas.openxmlformats.org/drawingml/2006/table">
            <a:tbl>
              <a:tblPr/>
              <a:tblGrid>
                <a:gridCol w="6264275">
                  <a:extLst>
                    <a:ext uri="{9D8B030D-6E8A-4147-A177-3AD203B41FA5}">
                      <a16:colId xmlns:a16="http://schemas.microsoft.com/office/drawing/2014/main" val="20000"/>
                    </a:ext>
                  </a:extLst>
                </a:gridCol>
              </a:tblGrid>
              <a:tr h="345598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44" marR="91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7177" name="Picture 2">
            <a:extLst>
              <a:ext uri="{FF2B5EF4-FFF2-40B4-BE49-F238E27FC236}">
                <a16:creationId xmlns:a16="http://schemas.microsoft.com/office/drawing/2014/main" id="{9243BDEB-6B0B-35B4-F7CA-56C04D1DDE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9250" y="1827213"/>
            <a:ext cx="6005513"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C0F4C4FB-E024-79B3-F0C1-BB44C13899E2}"/>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D4676-C46E-964D-D669-B390C872C031}"/>
              </a:ext>
            </a:extLst>
          </p:cNvPr>
          <p:cNvSpPr>
            <a:spLocks noGrp="1"/>
          </p:cNvSpPr>
          <p:nvPr>
            <p:ph type="title"/>
          </p:nvPr>
        </p:nvSpPr>
        <p:spPr>
          <a:xfrm>
            <a:off x="347392" y="267494"/>
            <a:ext cx="8688796" cy="1448944"/>
          </a:xfrm>
        </p:spPr>
        <p:txBody>
          <a:bodyPr vert="horz" lIns="91440" tIns="45720" rIns="91440" bIns="45720" anchor="ctr">
            <a:normAutofit/>
          </a:bodyPr>
          <a:lstStyle/>
          <a:p>
            <a:pPr marL="484505" algn="ctr"/>
            <a:r>
              <a:rPr lang="en-GB" sz="3600" dirty="0">
                <a:ln w="6350">
                  <a:solidFill>
                    <a:srgbClr val="FF388C">
                      <a:shade val="43000"/>
                    </a:srgbClr>
                  </a:solidFill>
                </a:ln>
              </a:rPr>
              <a:t>Monday 8th June – Friday 12th June 2026</a:t>
            </a:r>
          </a:p>
        </p:txBody>
      </p:sp>
      <p:pic>
        <p:nvPicPr>
          <p:cNvPr id="4" name="Content Placeholder 3" descr="A white building in the distance&#10;&#10;Description automatically generated">
            <a:extLst>
              <a:ext uri="{FF2B5EF4-FFF2-40B4-BE49-F238E27FC236}">
                <a16:creationId xmlns:a16="http://schemas.microsoft.com/office/drawing/2014/main" id="{0F097494-2A41-1692-D486-0DB20570877A}"/>
              </a:ext>
            </a:extLst>
          </p:cNvPr>
          <p:cNvPicPr>
            <a:picLocks noGrp="1" noChangeAspect="1"/>
          </p:cNvPicPr>
          <p:nvPr>
            <p:ph idx="1"/>
          </p:nvPr>
        </p:nvPicPr>
        <p:blipFill>
          <a:blip r:embed="rId3"/>
          <a:stretch>
            <a:fillRect/>
          </a:stretch>
        </p:blipFill>
        <p:spPr>
          <a:xfrm>
            <a:off x="1460213" y="1902772"/>
            <a:ext cx="6223573" cy="3883206"/>
          </a:xfrm>
        </p:spPr>
      </p:pic>
    </p:spTree>
    <p:extLst>
      <p:ext uri="{BB962C8B-B14F-4D97-AF65-F5344CB8AC3E}">
        <p14:creationId xmlns:p14="http://schemas.microsoft.com/office/powerpoint/2010/main" val="3798644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dirty="0"/>
              <a:t>Monday 8th June  to Friday 12th June  </a:t>
            </a:r>
            <a:endParaRPr lang="en-US" dirty="0"/>
          </a:p>
        </p:txBody>
      </p:sp>
      <p:sp>
        <p:nvSpPr>
          <p:cNvPr id="3" name="Content Placeholder 2"/>
          <p:cNvSpPr>
            <a:spLocks noGrp="1"/>
          </p:cNvSpPr>
          <p:nvPr>
            <p:ph idx="1"/>
          </p:nvPr>
        </p:nvSpPr>
        <p:spPr/>
        <p:txBody>
          <a:bodyPr vert="horz" lIns="91440" tIns="45720" rIns="91440" bIns="45720" anchor="t">
            <a:normAutofit fontScale="92500"/>
          </a:bodyPr>
          <a:lstStyle/>
          <a:p>
            <a:pPr marL="447675" indent="-383540"/>
            <a:endParaRPr lang="en-GB" dirty="0"/>
          </a:p>
          <a:p>
            <a:pPr marL="447675" indent="-383540"/>
            <a:r>
              <a:rPr lang="en-GB" dirty="0"/>
              <a:t>The coach will pick up from John Blandy at approximately 8.15am. We return about 6pm on the Friday (exact timings TBC).</a:t>
            </a:r>
          </a:p>
          <a:p>
            <a:pPr marL="447675" indent="-383540"/>
            <a:r>
              <a:rPr lang="en-GB" dirty="0"/>
              <a:t>Stop off at Service Station - children will need to bring a </a:t>
            </a:r>
            <a:r>
              <a:rPr lang="en-GB" b="1" dirty="0"/>
              <a:t>small</a:t>
            </a:r>
            <a:r>
              <a:rPr lang="en-GB" dirty="0"/>
              <a:t> snack and a drink. Kilvrough provide this on the return journey.</a:t>
            </a:r>
          </a:p>
          <a:p>
            <a:pPr marL="447675" indent="-383540"/>
            <a:r>
              <a:rPr lang="en-GB" dirty="0"/>
              <a:t>Packed lunch is needed for when we arrive at the centre.</a:t>
            </a:r>
          </a:p>
          <a:p>
            <a:pPr marL="447675" indent="-383540"/>
            <a:endParaRPr lang="en-GB" dirty="0"/>
          </a:p>
        </p:txBody>
      </p:sp>
    </p:spTree>
    <p:extLst>
      <p:ext uri="{BB962C8B-B14F-4D97-AF65-F5344CB8AC3E}">
        <p14:creationId xmlns:p14="http://schemas.microsoft.com/office/powerpoint/2010/main" val="3180358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7B8FE-BBA0-5F19-03DF-EB3037113DBA}"/>
              </a:ext>
            </a:extLst>
          </p:cNvPr>
          <p:cNvSpPr>
            <a:spLocks noGrp="1"/>
          </p:cNvSpPr>
          <p:nvPr>
            <p:ph type="title"/>
          </p:nvPr>
        </p:nvSpPr>
        <p:spPr>
          <a:xfrm>
            <a:off x="468313" y="381000"/>
            <a:ext cx="8218487" cy="671513"/>
          </a:xfrm>
        </p:spPr>
        <p:txBody>
          <a:bodyPr vert="horz" lIns="91440" tIns="45720" rIns="91440" bIns="45720" anchor="ctr">
            <a:normAutofit fontScale="90000"/>
          </a:bodyPr>
          <a:lstStyle/>
          <a:p>
            <a:pPr marL="484505">
              <a:defRPr/>
            </a:pPr>
            <a:r>
              <a:rPr lang="en-GB" dirty="0"/>
              <a:t>Where are we?</a:t>
            </a:r>
            <a:endParaRPr lang="en-US" dirty="0"/>
          </a:p>
        </p:txBody>
      </p:sp>
      <p:sp>
        <p:nvSpPr>
          <p:cNvPr id="7" name="Footer Placeholder 6">
            <a:extLst>
              <a:ext uri="{FF2B5EF4-FFF2-40B4-BE49-F238E27FC236}">
                <a16:creationId xmlns:a16="http://schemas.microsoft.com/office/drawing/2014/main" id="{4E066C0A-DF73-4988-58E3-4A549A0CF49D}"/>
              </a:ext>
            </a:extLst>
          </p:cNvPr>
          <p:cNvSpPr>
            <a:spLocks noGrp="1"/>
          </p:cNvSpPr>
          <p:nvPr>
            <p:ph type="ftr" sz="quarter" idx="11"/>
          </p:nvPr>
        </p:nvSpPr>
        <p:spPr>
          <a:xfrm>
            <a:off x="1258888" y="6245225"/>
            <a:ext cx="6697662" cy="476250"/>
          </a:xfrm>
        </p:spPr>
        <p:txBody>
          <a:bodyPr/>
          <a:lstStyle/>
          <a:p>
            <a:pPr>
              <a:defRPr/>
            </a:pPr>
            <a:r>
              <a:rPr lang="en-US" altLang="en-US" dirty="0"/>
              <a:t>Kilvrough Manor is located on the Gower Peninsula South West of Swansea in South Wales. The Gower is an Area of Outstanding Natural Beauty</a:t>
            </a:r>
          </a:p>
        </p:txBody>
      </p:sp>
      <p:pic>
        <p:nvPicPr>
          <p:cNvPr id="9220" name="Picture 7">
            <a:extLst>
              <a:ext uri="{FF2B5EF4-FFF2-40B4-BE49-F238E27FC236}">
                <a16:creationId xmlns:a16="http://schemas.microsoft.com/office/drawing/2014/main" id="{9409323F-6931-68BF-7499-8A534FF4E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575" y="1208088"/>
            <a:ext cx="7796213" cy="445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1BFD0710-F4A2-E8C3-263B-0509708BD361}"/>
              </a:ext>
            </a:extLst>
          </p:cNvPr>
          <p:cNvSpPr>
            <a:spLocks noGrp="1" noChangeArrowheads="1"/>
          </p:cNvSpPr>
          <p:nvPr>
            <p:ph type="title"/>
          </p:nvPr>
        </p:nvSpPr>
        <p:spPr/>
        <p:txBody>
          <a:bodyPr/>
          <a:lstStyle/>
          <a:p>
            <a:pPr eaLnBrk="1" hangingPunct="1">
              <a:defRPr/>
            </a:pPr>
            <a:r>
              <a:rPr lang="en-GB" altLang="en-US" sz="3600"/>
              <a:t>Quality Accommodation</a:t>
            </a:r>
            <a:endParaRPr lang="en-US" altLang="en-US" sz="3600"/>
          </a:p>
        </p:txBody>
      </p:sp>
      <p:graphicFrame>
        <p:nvGraphicFramePr>
          <p:cNvPr id="71683" name="Group 3">
            <a:extLst>
              <a:ext uri="{FF2B5EF4-FFF2-40B4-BE49-F238E27FC236}">
                <a16:creationId xmlns:a16="http://schemas.microsoft.com/office/drawing/2014/main" id="{CC01F662-25D7-1BAC-CC26-46B4AB266A70}"/>
              </a:ext>
            </a:extLst>
          </p:cNvPr>
          <p:cNvGraphicFramePr>
            <a:graphicFrameLocks noGrp="1"/>
          </p:cNvGraphicFramePr>
          <p:nvPr/>
        </p:nvGraphicFramePr>
        <p:xfrm>
          <a:off x="1258888" y="1733550"/>
          <a:ext cx="6842125" cy="3455988"/>
        </p:xfrm>
        <a:graphic>
          <a:graphicData uri="http://schemas.openxmlformats.org/drawingml/2006/table">
            <a:tbl>
              <a:tblPr/>
              <a:tblGrid>
                <a:gridCol w="6842125">
                  <a:extLst>
                    <a:ext uri="{9D8B030D-6E8A-4147-A177-3AD203B41FA5}">
                      <a16:colId xmlns:a16="http://schemas.microsoft.com/office/drawing/2014/main" val="20000"/>
                    </a:ext>
                  </a:extLst>
                </a:gridCol>
              </a:tblGrid>
              <a:tr h="3455988">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58" marR="9145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7417" name="Picture 1">
            <a:extLst>
              <a:ext uri="{FF2B5EF4-FFF2-40B4-BE49-F238E27FC236}">
                <a16:creationId xmlns:a16="http://schemas.microsoft.com/office/drawing/2014/main" id="{293DBE9F-870B-35F1-453D-8EB9B85251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775" y="1781175"/>
            <a:ext cx="661035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00AAEB34-43B9-D629-D10B-B43D8B9073BB}"/>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Rooms</a:t>
            </a:r>
          </a:p>
        </p:txBody>
      </p:sp>
      <p:sp>
        <p:nvSpPr>
          <p:cNvPr id="3" name="Content Placeholder 2"/>
          <p:cNvSpPr>
            <a:spLocks noGrp="1"/>
          </p:cNvSpPr>
          <p:nvPr>
            <p:ph idx="1"/>
          </p:nvPr>
        </p:nvSpPr>
        <p:spPr/>
        <p:txBody>
          <a:bodyPr vert="horz" lIns="91440" tIns="45720" rIns="91440" bIns="45720" anchor="t">
            <a:normAutofit fontScale="92500" lnSpcReduction="10000"/>
          </a:bodyPr>
          <a:lstStyle/>
          <a:p>
            <a:pPr marL="447675" indent="-383540"/>
            <a:r>
              <a:rPr lang="en-GB" dirty="0"/>
              <a:t>Girls and Boys on separate corridors with own bathrooms.</a:t>
            </a:r>
          </a:p>
          <a:p>
            <a:pPr marL="447675" indent="-383540"/>
            <a:r>
              <a:rPr lang="en-GB" dirty="0"/>
              <a:t>At least one teacher on each corridor.</a:t>
            </a:r>
          </a:p>
          <a:p>
            <a:pPr marL="447675" indent="-383540"/>
            <a:r>
              <a:rPr lang="en-GB" dirty="0"/>
              <a:t>Children to choose 1 or 2 people to share with and rooms will be organised accordingly</a:t>
            </a:r>
          </a:p>
          <a:p>
            <a:pPr marL="447675" indent="-383540"/>
            <a:r>
              <a:rPr lang="en-GB" dirty="0"/>
              <a:t>Rooms of different sizes – up to 8 beds</a:t>
            </a:r>
          </a:p>
          <a:p>
            <a:pPr marL="447675" indent="-383540"/>
            <a:endParaRPr lang="en-GB" dirty="0"/>
          </a:p>
          <a:p>
            <a:pPr marL="63500" indent="0">
              <a:buNone/>
            </a:pPr>
            <a:r>
              <a:rPr lang="en-GB" dirty="0"/>
              <a:t>Children will need to bring a </a:t>
            </a:r>
            <a:r>
              <a:rPr lang="en-GB" b="1" dirty="0"/>
              <a:t>single duvet cover, pillow cover and single mattress cover.</a:t>
            </a:r>
          </a:p>
          <a:p>
            <a:pPr marL="447675" indent="-383540"/>
            <a:endParaRPr lang="en-GB" dirty="0"/>
          </a:p>
        </p:txBody>
      </p:sp>
    </p:spTree>
    <p:extLst>
      <p:ext uri="{BB962C8B-B14F-4D97-AF65-F5344CB8AC3E}">
        <p14:creationId xmlns:p14="http://schemas.microsoft.com/office/powerpoint/2010/main" val="1157754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2B3DB9A0-ED50-A9C4-36C4-520A0940DB27}"/>
              </a:ext>
            </a:extLst>
          </p:cNvPr>
          <p:cNvSpPr>
            <a:spLocks noGrp="1" noChangeArrowheads="1"/>
          </p:cNvSpPr>
          <p:nvPr>
            <p:ph type="title"/>
          </p:nvPr>
        </p:nvSpPr>
        <p:spPr>
          <a:xfrm>
            <a:off x="457200" y="339725"/>
            <a:ext cx="8229600" cy="1296988"/>
          </a:xfrm>
        </p:spPr>
        <p:txBody>
          <a:bodyPr vert="horz" lIns="91440" tIns="45720" rIns="91440" bIns="45720" anchor="ctr">
            <a:normAutofit/>
          </a:bodyPr>
          <a:lstStyle/>
          <a:p>
            <a:pPr marL="484505">
              <a:defRPr/>
            </a:pPr>
            <a:r>
              <a:rPr lang="en-GB" altLang="en-US" sz="3600" dirty="0"/>
              <a:t>Common room / Lounge</a:t>
            </a:r>
            <a:endParaRPr lang="en-US" dirty="0"/>
          </a:p>
        </p:txBody>
      </p:sp>
      <p:graphicFrame>
        <p:nvGraphicFramePr>
          <p:cNvPr id="71683" name="Group 3">
            <a:extLst>
              <a:ext uri="{FF2B5EF4-FFF2-40B4-BE49-F238E27FC236}">
                <a16:creationId xmlns:a16="http://schemas.microsoft.com/office/drawing/2014/main" id="{564FDAB3-FA36-9775-3B6B-387F56DEE1E3}"/>
              </a:ext>
            </a:extLst>
          </p:cNvPr>
          <p:cNvGraphicFramePr>
            <a:graphicFrameLocks noGrp="1"/>
          </p:cNvGraphicFramePr>
          <p:nvPr/>
        </p:nvGraphicFramePr>
        <p:xfrm>
          <a:off x="1008063" y="1636713"/>
          <a:ext cx="7127875" cy="3957637"/>
        </p:xfrm>
        <a:graphic>
          <a:graphicData uri="http://schemas.openxmlformats.org/drawingml/2006/table">
            <a:tbl>
              <a:tblPr/>
              <a:tblGrid>
                <a:gridCol w="7127875">
                  <a:extLst>
                    <a:ext uri="{9D8B030D-6E8A-4147-A177-3AD203B41FA5}">
                      <a16:colId xmlns:a16="http://schemas.microsoft.com/office/drawing/2014/main" val="20000"/>
                    </a:ext>
                  </a:extLst>
                </a:gridCol>
              </a:tblGrid>
              <a:tr h="395763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28" marR="91428" marT="45711" marB="457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9465" name="Picture 2">
            <a:extLst>
              <a:ext uri="{FF2B5EF4-FFF2-40B4-BE49-F238E27FC236}">
                <a16:creationId xmlns:a16="http://schemas.microsoft.com/office/drawing/2014/main" id="{E24046AD-23AE-2546-03DC-0A0BB5D102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778000"/>
            <a:ext cx="6769100"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61FA306E-1EAA-477E-91FE-3B23FF4F2E70}"/>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3B571746-E5DD-0212-6B2B-1649CD3C74C2}"/>
              </a:ext>
            </a:extLst>
          </p:cNvPr>
          <p:cNvSpPr>
            <a:spLocks noGrp="1" noChangeArrowheads="1"/>
          </p:cNvSpPr>
          <p:nvPr>
            <p:ph type="title"/>
          </p:nvPr>
        </p:nvSpPr>
        <p:spPr/>
        <p:txBody>
          <a:bodyPr vert="horz" lIns="91440" tIns="45720" rIns="91440" bIns="45720" anchor="ctr">
            <a:normAutofit/>
          </a:bodyPr>
          <a:lstStyle/>
          <a:p>
            <a:pPr marL="484505">
              <a:defRPr/>
            </a:pPr>
            <a:r>
              <a:rPr lang="en-GB" altLang="en-US" sz="3600" dirty="0"/>
              <a:t>Bathrooms</a:t>
            </a:r>
            <a:endParaRPr lang="en-US" dirty="0"/>
          </a:p>
        </p:txBody>
      </p:sp>
      <p:graphicFrame>
        <p:nvGraphicFramePr>
          <p:cNvPr id="71683" name="Group 3">
            <a:extLst>
              <a:ext uri="{FF2B5EF4-FFF2-40B4-BE49-F238E27FC236}">
                <a16:creationId xmlns:a16="http://schemas.microsoft.com/office/drawing/2014/main" id="{AD4F2D43-9968-5380-8760-D666F21E685C}"/>
              </a:ext>
            </a:extLst>
          </p:cNvPr>
          <p:cNvGraphicFramePr>
            <a:graphicFrameLocks noGrp="1"/>
          </p:cNvGraphicFramePr>
          <p:nvPr/>
        </p:nvGraphicFramePr>
        <p:xfrm>
          <a:off x="1258888" y="1733550"/>
          <a:ext cx="6842125" cy="3279775"/>
        </p:xfrm>
        <a:graphic>
          <a:graphicData uri="http://schemas.openxmlformats.org/drawingml/2006/table">
            <a:tbl>
              <a:tblPr/>
              <a:tblGrid>
                <a:gridCol w="6842125">
                  <a:extLst>
                    <a:ext uri="{9D8B030D-6E8A-4147-A177-3AD203B41FA5}">
                      <a16:colId xmlns:a16="http://schemas.microsoft.com/office/drawing/2014/main" val="20000"/>
                    </a:ext>
                  </a:extLst>
                </a:gridCol>
              </a:tblGrid>
              <a:tr h="3279775">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58" marR="91458"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1513" name="Picture 2">
            <a:extLst>
              <a:ext uri="{FF2B5EF4-FFF2-40B4-BE49-F238E27FC236}">
                <a16:creationId xmlns:a16="http://schemas.microsoft.com/office/drawing/2014/main" id="{F899B076-71E2-E4B3-016F-99455D4D00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844675"/>
            <a:ext cx="6557963"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B6FCBF41-D9E6-2EA1-501D-A55D3E6F781F}"/>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E58C426F-3743-EA14-1C46-6D51DB6D550C}"/>
              </a:ext>
            </a:extLst>
          </p:cNvPr>
          <p:cNvSpPr>
            <a:spLocks noGrp="1" noChangeArrowheads="1"/>
          </p:cNvSpPr>
          <p:nvPr>
            <p:ph type="title"/>
          </p:nvPr>
        </p:nvSpPr>
        <p:spPr/>
        <p:txBody>
          <a:bodyPr/>
          <a:lstStyle/>
          <a:p>
            <a:pPr eaLnBrk="1" hangingPunct="1">
              <a:defRPr/>
            </a:pPr>
            <a:r>
              <a:rPr lang="en-GB" altLang="en-US" sz="3600" dirty="0"/>
              <a:t> Dining Areas and Catering</a:t>
            </a:r>
            <a:endParaRPr lang="en-US" altLang="en-US" sz="3600" dirty="0"/>
          </a:p>
        </p:txBody>
      </p:sp>
      <p:graphicFrame>
        <p:nvGraphicFramePr>
          <p:cNvPr id="71683" name="Group 3">
            <a:extLst>
              <a:ext uri="{FF2B5EF4-FFF2-40B4-BE49-F238E27FC236}">
                <a16:creationId xmlns:a16="http://schemas.microsoft.com/office/drawing/2014/main" id="{B38A25E5-DBA5-1FBB-F829-FC6208DBE1B0}"/>
              </a:ext>
            </a:extLst>
          </p:cNvPr>
          <p:cNvGraphicFramePr>
            <a:graphicFrameLocks noGrp="1"/>
          </p:cNvGraphicFramePr>
          <p:nvPr/>
        </p:nvGraphicFramePr>
        <p:xfrm>
          <a:off x="900113" y="1733550"/>
          <a:ext cx="7488237" cy="2990850"/>
        </p:xfrm>
        <a:graphic>
          <a:graphicData uri="http://schemas.openxmlformats.org/drawingml/2006/table">
            <a:tbl>
              <a:tblPr/>
              <a:tblGrid>
                <a:gridCol w="7488237">
                  <a:extLst>
                    <a:ext uri="{9D8B030D-6E8A-4147-A177-3AD203B41FA5}">
                      <a16:colId xmlns:a16="http://schemas.microsoft.com/office/drawing/2014/main" val="20000"/>
                    </a:ext>
                  </a:extLst>
                </a:gridCol>
              </a:tblGrid>
              <a:tr h="2990850">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33" marR="91433"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3561" name="Picture 2">
            <a:extLst>
              <a:ext uri="{FF2B5EF4-FFF2-40B4-BE49-F238E27FC236}">
                <a16:creationId xmlns:a16="http://schemas.microsoft.com/office/drawing/2014/main" id="{E21769CB-E542-DEFF-DE07-5CA2966B48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881188"/>
            <a:ext cx="7242175"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782A0319-5D6C-D318-EBC0-6D78D6C1FFD5}"/>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will be going…</a:t>
            </a:r>
          </a:p>
        </p:txBody>
      </p:sp>
      <p:sp>
        <p:nvSpPr>
          <p:cNvPr id="3" name="Content Placeholder 2"/>
          <p:cNvSpPr>
            <a:spLocks noGrp="1"/>
          </p:cNvSpPr>
          <p:nvPr>
            <p:ph idx="1"/>
          </p:nvPr>
        </p:nvSpPr>
        <p:spPr>
          <a:xfrm>
            <a:off x="376833" y="1713144"/>
            <a:ext cx="8309967" cy="4741664"/>
          </a:xfrm>
        </p:spPr>
        <p:txBody>
          <a:bodyPr vert="horz" lIns="91440" tIns="45720" rIns="91440" bIns="45720" anchor="t">
            <a:normAutofit fontScale="92500" lnSpcReduction="20000"/>
          </a:bodyPr>
          <a:lstStyle/>
          <a:p>
            <a:pPr marL="447675" indent="-383540"/>
            <a:endParaRPr lang="en-GB" dirty="0"/>
          </a:p>
          <a:p>
            <a:pPr marL="447675" indent="-383540"/>
            <a:r>
              <a:rPr lang="en-GB" dirty="0"/>
              <a:t>Some of the class teachers. Other John Blandy staff still to be confirmed. </a:t>
            </a:r>
          </a:p>
          <a:p>
            <a:pPr marL="63500" indent="0">
              <a:buNone/>
            </a:pPr>
            <a:endParaRPr lang="en-GB" dirty="0"/>
          </a:p>
          <a:p>
            <a:pPr marL="447675" indent="-383540"/>
            <a:r>
              <a:rPr lang="en-GB" dirty="0"/>
              <a:t>OCC instructors will be running the activities during the day. One instructor will run evening activities along with school staff and be on site until 9pm. </a:t>
            </a:r>
          </a:p>
          <a:p>
            <a:pPr marL="447675" indent="-383540"/>
            <a:endParaRPr lang="en-GB" dirty="0"/>
          </a:p>
          <a:p>
            <a:pPr marL="447675" indent="-383540"/>
            <a:r>
              <a:rPr lang="en-GB" dirty="0"/>
              <a:t>We maybe sharing the centre with another school this will be confirmed nearer to the time.   </a:t>
            </a:r>
          </a:p>
        </p:txBody>
      </p:sp>
    </p:spTree>
    <p:extLst>
      <p:ext uri="{BB962C8B-B14F-4D97-AF65-F5344CB8AC3E}">
        <p14:creationId xmlns:p14="http://schemas.microsoft.com/office/powerpoint/2010/main" val="1156495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dirty="0"/>
              <a:t>Day Activities</a:t>
            </a:r>
            <a:br>
              <a:rPr lang="en-GB" dirty="0"/>
            </a:br>
            <a:r>
              <a:rPr lang="en-GB" dirty="0">
                <a:ln w="6350">
                  <a:solidFill>
                    <a:srgbClr val="FF388C">
                      <a:shade val="43000"/>
                    </a:srgbClr>
                  </a:solidFill>
                </a:ln>
              </a:rPr>
              <a:t>(Examples)</a:t>
            </a:r>
          </a:p>
        </p:txBody>
      </p:sp>
      <p:sp>
        <p:nvSpPr>
          <p:cNvPr id="3" name="Content Placeholder 2"/>
          <p:cNvSpPr>
            <a:spLocks noGrp="1"/>
          </p:cNvSpPr>
          <p:nvPr>
            <p:ph idx="1"/>
          </p:nvPr>
        </p:nvSpPr>
        <p:spPr/>
        <p:txBody>
          <a:bodyPr vert="horz" lIns="91440" tIns="45720" rIns="91440" bIns="45720" anchor="t">
            <a:normAutofit lnSpcReduction="10000"/>
          </a:bodyPr>
          <a:lstStyle/>
          <a:p>
            <a:pPr marL="447675" indent="-383540"/>
            <a:r>
              <a:rPr lang="en-GB" dirty="0"/>
              <a:t>First day - Problem solving and team building games, issuing out kit and getting settled in.</a:t>
            </a:r>
          </a:p>
          <a:p>
            <a:pPr marL="447675" indent="-383540"/>
            <a:r>
              <a:rPr lang="en-GB" dirty="0"/>
              <a:t>Rock climbing and abseiling</a:t>
            </a:r>
          </a:p>
          <a:p>
            <a:pPr marL="447675" indent="-383540"/>
            <a:r>
              <a:rPr lang="en-GB" dirty="0"/>
              <a:t>Caving </a:t>
            </a:r>
          </a:p>
          <a:p>
            <a:pPr marL="447675" indent="-383540"/>
            <a:r>
              <a:rPr lang="en-GB" dirty="0"/>
              <a:t>Canoeing / Kayaking</a:t>
            </a:r>
          </a:p>
          <a:p>
            <a:pPr marL="447675" indent="-383540"/>
            <a:r>
              <a:rPr lang="en-GB" dirty="0"/>
              <a:t>Mountain and coastal walk / exploration</a:t>
            </a:r>
          </a:p>
          <a:p>
            <a:pPr marL="447675" indent="-383540"/>
            <a:r>
              <a:rPr lang="en-GB" dirty="0"/>
              <a:t>Surfing and Body boarding (weather and time of year dependent)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160" y="260648"/>
            <a:ext cx="2286000" cy="1714500"/>
          </a:xfrm>
          <a:prstGeom prst="rect">
            <a:avLst/>
          </a:prstGeom>
        </p:spPr>
      </p:pic>
    </p:spTree>
    <p:extLst>
      <p:ext uri="{BB962C8B-B14F-4D97-AF65-F5344CB8AC3E}">
        <p14:creationId xmlns:p14="http://schemas.microsoft.com/office/powerpoint/2010/main" val="4257301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Evenings</a:t>
            </a:r>
          </a:p>
        </p:txBody>
      </p:sp>
      <p:sp>
        <p:nvSpPr>
          <p:cNvPr id="3" name="Content Placeholder 2"/>
          <p:cNvSpPr>
            <a:spLocks noGrp="1"/>
          </p:cNvSpPr>
          <p:nvPr>
            <p:ph idx="1"/>
          </p:nvPr>
        </p:nvSpPr>
        <p:spPr>
          <a:xfrm>
            <a:off x="179512" y="1196752"/>
            <a:ext cx="8507288" cy="5258056"/>
          </a:xfrm>
        </p:spPr>
        <p:txBody>
          <a:bodyPr vert="horz" lIns="91440" tIns="45720" rIns="91440" bIns="45720" anchor="t">
            <a:normAutofit/>
          </a:bodyPr>
          <a:lstStyle/>
          <a:p>
            <a:pPr marL="447675" indent="-383540"/>
            <a:r>
              <a:rPr lang="en-GB" dirty="0"/>
              <a:t>Evening meals – special dietary requirements. Please let us know as soon as possible. </a:t>
            </a:r>
            <a:endParaRPr lang="en-US"/>
          </a:p>
          <a:p>
            <a:pPr marL="447675" indent="-383540"/>
            <a:r>
              <a:rPr lang="en-GB" dirty="0"/>
              <a:t>Games/activities (e.g. night hike, orienteering around the grounds) </a:t>
            </a:r>
          </a:p>
          <a:p>
            <a:pPr marL="447675" indent="-383540"/>
            <a:r>
              <a:rPr lang="en-GB" dirty="0"/>
              <a:t>Last evening – packing, games.</a:t>
            </a:r>
          </a:p>
          <a:p>
            <a:pPr marL="447675" indent="-383540"/>
            <a:r>
              <a:rPr lang="en-GB" dirty="0"/>
              <a:t>In rooms by 9/9.30pm, lights out and asleep by 9.30/10pm (depends on </a:t>
            </a:r>
            <a:r>
              <a:rPr lang="en-GB"/>
              <a:t>time of evening activity)</a:t>
            </a:r>
            <a:endParaRPr lang="en-GB" dirty="0"/>
          </a:p>
        </p:txBody>
      </p:sp>
    </p:spTree>
    <p:extLst>
      <p:ext uri="{BB962C8B-B14F-4D97-AF65-F5344CB8AC3E}">
        <p14:creationId xmlns:p14="http://schemas.microsoft.com/office/powerpoint/2010/main" val="644585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57868ECA-310F-75C2-B555-C1EBF92AD686}"/>
              </a:ext>
            </a:extLst>
          </p:cNvPr>
          <p:cNvSpPr>
            <a:spLocks noGrp="1" noChangeArrowheads="1"/>
          </p:cNvSpPr>
          <p:nvPr>
            <p:ph type="title"/>
          </p:nvPr>
        </p:nvSpPr>
        <p:spPr/>
        <p:txBody>
          <a:bodyPr/>
          <a:lstStyle/>
          <a:p>
            <a:pPr eaLnBrk="1" hangingPunct="1">
              <a:defRPr/>
            </a:pPr>
            <a:r>
              <a:rPr lang="en-GB" altLang="en-US" sz="3600" dirty="0"/>
              <a:t>Safety and Encouragement</a:t>
            </a:r>
            <a:endParaRPr lang="en-US" altLang="en-US" sz="3600" dirty="0"/>
          </a:p>
        </p:txBody>
      </p:sp>
      <p:graphicFrame>
        <p:nvGraphicFramePr>
          <p:cNvPr id="69635" name="Group 3">
            <a:extLst>
              <a:ext uri="{FF2B5EF4-FFF2-40B4-BE49-F238E27FC236}">
                <a16:creationId xmlns:a16="http://schemas.microsoft.com/office/drawing/2014/main" id="{24AE336F-9690-0529-7128-8ED1EEA06654}"/>
              </a:ext>
            </a:extLst>
          </p:cNvPr>
          <p:cNvGraphicFramePr>
            <a:graphicFrameLocks noGrp="1"/>
          </p:cNvGraphicFramePr>
          <p:nvPr/>
        </p:nvGraphicFramePr>
        <p:xfrm>
          <a:off x="1476375" y="1773238"/>
          <a:ext cx="5759450" cy="4319587"/>
        </p:xfrm>
        <a:graphic>
          <a:graphicData uri="http://schemas.openxmlformats.org/drawingml/2006/table">
            <a:tbl>
              <a:tblPr/>
              <a:tblGrid>
                <a:gridCol w="5759450">
                  <a:extLst>
                    <a:ext uri="{9D8B030D-6E8A-4147-A177-3AD203B41FA5}">
                      <a16:colId xmlns:a16="http://schemas.microsoft.com/office/drawing/2014/main" val="20000"/>
                    </a:ext>
                  </a:extLst>
                </a:gridCol>
              </a:tblGrid>
              <a:tr h="431958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39945" name="Picture 1">
            <a:extLst>
              <a:ext uri="{FF2B5EF4-FFF2-40B4-BE49-F238E27FC236}">
                <a16:creationId xmlns:a16="http://schemas.microsoft.com/office/drawing/2014/main" id="{CFD45EF2-B0D2-A963-0CC4-C24B8F2A3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916113"/>
            <a:ext cx="5473700" cy="410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E95971CB-807B-530E-9274-1D13EFE646AC}"/>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541AE36C-0E4D-FF85-11D4-64AB97A546B1}"/>
              </a:ext>
            </a:extLst>
          </p:cNvPr>
          <p:cNvSpPr>
            <a:spLocks noGrp="1" noChangeArrowheads="1"/>
          </p:cNvSpPr>
          <p:nvPr>
            <p:ph type="title"/>
          </p:nvPr>
        </p:nvSpPr>
        <p:spPr/>
        <p:txBody>
          <a:bodyPr/>
          <a:lstStyle/>
          <a:p>
            <a:pPr eaLnBrk="1" hangingPunct="1">
              <a:defRPr/>
            </a:pPr>
            <a:r>
              <a:rPr lang="en-GB" altLang="en-US" sz="3600"/>
              <a:t>Stepping Out of Your Comfort Zone</a:t>
            </a:r>
            <a:endParaRPr lang="en-US" altLang="en-US" sz="3600"/>
          </a:p>
        </p:txBody>
      </p:sp>
      <p:graphicFrame>
        <p:nvGraphicFramePr>
          <p:cNvPr id="74755" name="Group 3">
            <a:extLst>
              <a:ext uri="{FF2B5EF4-FFF2-40B4-BE49-F238E27FC236}">
                <a16:creationId xmlns:a16="http://schemas.microsoft.com/office/drawing/2014/main" id="{ED50463D-BCB9-C221-2915-BE4C4DF6E69D}"/>
              </a:ext>
            </a:extLst>
          </p:cNvPr>
          <p:cNvGraphicFramePr>
            <a:graphicFrameLocks noGrp="1"/>
          </p:cNvGraphicFramePr>
          <p:nvPr/>
        </p:nvGraphicFramePr>
        <p:xfrm>
          <a:off x="2555875" y="1752600"/>
          <a:ext cx="3384550" cy="4340225"/>
        </p:xfrm>
        <a:graphic>
          <a:graphicData uri="http://schemas.openxmlformats.org/drawingml/2006/table">
            <a:tbl>
              <a:tblPr/>
              <a:tblGrid>
                <a:gridCol w="3384550">
                  <a:extLst>
                    <a:ext uri="{9D8B030D-6E8A-4147-A177-3AD203B41FA5}">
                      <a16:colId xmlns:a16="http://schemas.microsoft.com/office/drawing/2014/main" val="20000"/>
                    </a:ext>
                  </a:extLst>
                </a:gridCol>
              </a:tblGrid>
              <a:tr h="4340225">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45" marR="914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41993" name="Picture 1">
            <a:extLst>
              <a:ext uri="{FF2B5EF4-FFF2-40B4-BE49-F238E27FC236}">
                <a16:creationId xmlns:a16="http://schemas.microsoft.com/office/drawing/2014/main" id="{7B971FF9-9587-19E7-578A-94C4AE58D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8113" y="1838325"/>
            <a:ext cx="3148012" cy="418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66C70060-DA12-862D-4050-FBFD6BF56996}"/>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9FCB85A6-4128-BAE3-DA3E-078174D83D1B}"/>
              </a:ext>
            </a:extLst>
          </p:cNvPr>
          <p:cNvSpPr>
            <a:spLocks noGrp="1" noChangeArrowheads="1"/>
          </p:cNvSpPr>
          <p:nvPr>
            <p:ph type="title"/>
          </p:nvPr>
        </p:nvSpPr>
        <p:spPr>
          <a:xfrm>
            <a:off x="457200" y="381000"/>
            <a:ext cx="8147050" cy="1176338"/>
          </a:xfrm>
        </p:spPr>
        <p:txBody>
          <a:bodyPr/>
          <a:lstStyle/>
          <a:p>
            <a:pPr eaLnBrk="1" hangingPunct="1">
              <a:defRPr/>
            </a:pPr>
            <a:r>
              <a:rPr lang="en-GB" altLang="en-US" sz="3600" dirty="0"/>
              <a:t>Building Skills and Confidence</a:t>
            </a:r>
            <a:endParaRPr lang="en-US" altLang="en-US" sz="3600" dirty="0"/>
          </a:p>
        </p:txBody>
      </p:sp>
      <p:pic>
        <p:nvPicPr>
          <p:cNvPr id="44035" name="Picture 2">
            <a:extLst>
              <a:ext uri="{FF2B5EF4-FFF2-40B4-BE49-F238E27FC236}">
                <a16:creationId xmlns:a16="http://schemas.microsoft.com/office/drawing/2014/main" id="{6287344C-369D-295B-3A40-1E89EECF33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7275" y="1628775"/>
            <a:ext cx="3284538" cy="438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3">
            <a:extLst>
              <a:ext uri="{FF2B5EF4-FFF2-40B4-BE49-F238E27FC236}">
                <a16:creationId xmlns:a16="http://schemas.microsoft.com/office/drawing/2014/main" id="{6DA43AF8-43D8-7CF2-4C97-3F7C5BFEB0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1628775"/>
            <a:ext cx="3284537"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9">
            <a:extLst>
              <a:ext uri="{FF2B5EF4-FFF2-40B4-BE49-F238E27FC236}">
                <a16:creationId xmlns:a16="http://schemas.microsoft.com/office/drawing/2014/main" id="{01E7B418-CDA9-60E6-E31E-F884BA1F8E91}"/>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B80E614C-0C0E-4CF0-0896-9AC3C296E3F7}"/>
              </a:ext>
            </a:extLst>
          </p:cNvPr>
          <p:cNvSpPr>
            <a:spLocks noGrp="1" noChangeArrowheads="1"/>
          </p:cNvSpPr>
          <p:nvPr>
            <p:ph type="title"/>
          </p:nvPr>
        </p:nvSpPr>
        <p:spPr/>
        <p:txBody>
          <a:bodyPr/>
          <a:lstStyle/>
          <a:p>
            <a:pPr eaLnBrk="1" hangingPunct="1">
              <a:defRPr/>
            </a:pPr>
            <a:r>
              <a:rPr lang="en-US" altLang="en-US" sz="3600" dirty="0"/>
              <a:t>Positive Learning Environment</a:t>
            </a:r>
          </a:p>
        </p:txBody>
      </p:sp>
      <p:graphicFrame>
        <p:nvGraphicFramePr>
          <p:cNvPr id="74755" name="Group 3">
            <a:extLst>
              <a:ext uri="{FF2B5EF4-FFF2-40B4-BE49-F238E27FC236}">
                <a16:creationId xmlns:a16="http://schemas.microsoft.com/office/drawing/2014/main" id="{EEA987E0-D2BC-7D96-280D-7A0EF735328E}"/>
              </a:ext>
            </a:extLst>
          </p:cNvPr>
          <p:cNvGraphicFramePr>
            <a:graphicFrameLocks noGrp="1"/>
          </p:cNvGraphicFramePr>
          <p:nvPr/>
        </p:nvGraphicFramePr>
        <p:xfrm>
          <a:off x="1692275" y="1668463"/>
          <a:ext cx="5759450" cy="4319587"/>
        </p:xfrm>
        <a:graphic>
          <a:graphicData uri="http://schemas.openxmlformats.org/drawingml/2006/table">
            <a:tbl>
              <a:tblPr/>
              <a:tblGrid>
                <a:gridCol w="5759450">
                  <a:extLst>
                    <a:ext uri="{9D8B030D-6E8A-4147-A177-3AD203B41FA5}">
                      <a16:colId xmlns:a16="http://schemas.microsoft.com/office/drawing/2014/main" val="20000"/>
                    </a:ext>
                  </a:extLst>
                </a:gridCol>
              </a:tblGrid>
              <a:tr h="431958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46089" name="Picture 1">
            <a:extLst>
              <a:ext uri="{FF2B5EF4-FFF2-40B4-BE49-F238E27FC236}">
                <a16:creationId xmlns:a16="http://schemas.microsoft.com/office/drawing/2014/main" id="{7AA8342D-0209-AA3B-087C-72CC6DB572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0225" y="1741488"/>
            <a:ext cx="5543550" cy="416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552F9085-2BC5-1D6F-841F-01C9FD39F475}"/>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7" name="Group 3">
            <a:extLst>
              <a:ext uri="{FF2B5EF4-FFF2-40B4-BE49-F238E27FC236}">
                <a16:creationId xmlns:a16="http://schemas.microsoft.com/office/drawing/2014/main" id="{CD9C1C76-E153-720E-79E4-0D49C522B770}"/>
              </a:ext>
            </a:extLst>
          </p:cNvPr>
          <p:cNvGraphicFramePr>
            <a:graphicFrameLocks noGrp="1"/>
          </p:cNvGraphicFramePr>
          <p:nvPr/>
        </p:nvGraphicFramePr>
        <p:xfrm>
          <a:off x="468313" y="549275"/>
          <a:ext cx="4391025" cy="5759450"/>
        </p:xfrm>
        <a:graphic>
          <a:graphicData uri="http://schemas.openxmlformats.org/drawingml/2006/table">
            <a:tbl>
              <a:tblPr/>
              <a:tblGrid>
                <a:gridCol w="4391025">
                  <a:extLst>
                    <a:ext uri="{9D8B030D-6E8A-4147-A177-3AD203B41FA5}">
                      <a16:colId xmlns:a16="http://schemas.microsoft.com/office/drawing/2014/main" val="20000"/>
                    </a:ext>
                  </a:extLst>
                </a:gridCol>
              </a:tblGrid>
              <a:tr h="5759450">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26" marR="914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67595" name="Rectangle 11">
            <a:extLst>
              <a:ext uri="{FF2B5EF4-FFF2-40B4-BE49-F238E27FC236}">
                <a16:creationId xmlns:a16="http://schemas.microsoft.com/office/drawing/2014/main" id="{6B70A643-2E32-A949-95DE-0441CB54BC13}"/>
              </a:ext>
            </a:extLst>
          </p:cNvPr>
          <p:cNvSpPr>
            <a:spLocks noGrp="1" noChangeArrowheads="1"/>
          </p:cNvSpPr>
          <p:nvPr>
            <p:ph type="title"/>
          </p:nvPr>
        </p:nvSpPr>
        <p:spPr>
          <a:xfrm>
            <a:off x="5219700" y="1773238"/>
            <a:ext cx="3240088" cy="3455987"/>
          </a:xfrm>
        </p:spPr>
        <p:txBody>
          <a:bodyPr/>
          <a:lstStyle/>
          <a:p>
            <a:pPr eaLnBrk="1" hangingPunct="1">
              <a:defRPr/>
            </a:pPr>
            <a:r>
              <a:rPr lang="en-GB" altLang="en-US"/>
              <a:t>Discover your potential</a:t>
            </a:r>
            <a:endParaRPr lang="en-US" altLang="en-US"/>
          </a:p>
        </p:txBody>
      </p:sp>
      <p:pic>
        <p:nvPicPr>
          <p:cNvPr id="48137" name="Picture 1">
            <a:extLst>
              <a:ext uri="{FF2B5EF4-FFF2-40B4-BE49-F238E27FC236}">
                <a16:creationId xmlns:a16="http://schemas.microsoft.com/office/drawing/2014/main" id="{140D7B92-DC59-CAF9-08EF-1AFC78815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620713"/>
            <a:ext cx="4176712" cy="558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50A92583-0780-346B-CD61-BB24E2B625B9}"/>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B1F47677-32F3-8EB1-A712-C62C2E4083D0}"/>
              </a:ext>
            </a:extLst>
          </p:cNvPr>
          <p:cNvSpPr>
            <a:spLocks noGrp="1" noChangeArrowheads="1"/>
          </p:cNvSpPr>
          <p:nvPr>
            <p:ph type="title"/>
          </p:nvPr>
        </p:nvSpPr>
        <p:spPr>
          <a:xfrm>
            <a:off x="5022601" y="1628775"/>
            <a:ext cx="3797549" cy="3552825"/>
          </a:xfrm>
        </p:spPr>
        <p:txBody>
          <a:bodyPr>
            <a:normAutofit fontScale="90000"/>
          </a:bodyPr>
          <a:lstStyle/>
          <a:p>
            <a:pPr eaLnBrk="1" hangingPunct="1">
              <a:defRPr/>
            </a:pPr>
            <a:r>
              <a:rPr lang="en-GB" altLang="en-US" sz="3600" dirty="0"/>
              <a:t>Trust </a:t>
            </a:r>
            <a:br>
              <a:rPr lang="en-GB" altLang="en-US" sz="3600" dirty="0"/>
            </a:br>
            <a:r>
              <a:rPr lang="en-GB" altLang="en-US" sz="3600" dirty="0"/>
              <a:t>and Responsibility.  Learning to manage risks safely</a:t>
            </a:r>
            <a:br>
              <a:rPr lang="en-GB" altLang="en-US" sz="3600" dirty="0"/>
            </a:br>
            <a:endParaRPr lang="en-US" altLang="en-US" sz="3600" dirty="0"/>
          </a:p>
        </p:txBody>
      </p:sp>
      <p:graphicFrame>
        <p:nvGraphicFramePr>
          <p:cNvPr id="66571" name="Group 11">
            <a:extLst>
              <a:ext uri="{FF2B5EF4-FFF2-40B4-BE49-F238E27FC236}">
                <a16:creationId xmlns:a16="http://schemas.microsoft.com/office/drawing/2014/main" id="{488293D4-E6AC-5660-AFB8-FB1E72588882}"/>
              </a:ext>
            </a:extLst>
          </p:cNvPr>
          <p:cNvGraphicFramePr>
            <a:graphicFrameLocks noGrp="1"/>
          </p:cNvGraphicFramePr>
          <p:nvPr/>
        </p:nvGraphicFramePr>
        <p:xfrm>
          <a:off x="539750" y="333375"/>
          <a:ext cx="4392613" cy="5688013"/>
        </p:xfrm>
        <a:graphic>
          <a:graphicData uri="http://schemas.openxmlformats.org/drawingml/2006/table">
            <a:tbl>
              <a:tblPr/>
              <a:tblGrid>
                <a:gridCol w="4392613">
                  <a:extLst>
                    <a:ext uri="{9D8B030D-6E8A-4147-A177-3AD203B41FA5}">
                      <a16:colId xmlns:a16="http://schemas.microsoft.com/office/drawing/2014/main" val="20000"/>
                    </a:ext>
                  </a:extLst>
                </a:gridCol>
              </a:tblGrid>
              <a:tr h="5688013">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66569" name="Text Box 9">
            <a:extLst>
              <a:ext uri="{FF2B5EF4-FFF2-40B4-BE49-F238E27FC236}">
                <a16:creationId xmlns:a16="http://schemas.microsoft.com/office/drawing/2014/main" id="{F77FF671-48A6-5726-C172-8D396A11C9E2}"/>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a:effectLst>
                  <a:outerShdw blurRad="38100" dist="38100" dir="2700000" algn="tl">
                    <a:srgbClr val="000000"/>
                  </a:outerShdw>
                </a:effectLst>
                <a:latin typeface="Arial" charset="0"/>
              </a:rPr>
              <a:t>Woodlands Outdoor Education Centre</a:t>
            </a:r>
            <a:endParaRPr lang="en-US" altLang="en-US" b="1">
              <a:effectLst>
                <a:outerShdw blurRad="38100" dist="38100" dir="2700000" algn="tl">
                  <a:srgbClr val="000000"/>
                </a:outerShdw>
              </a:effectLst>
              <a:latin typeface="Arial" charset="0"/>
            </a:endParaRPr>
          </a:p>
        </p:txBody>
      </p:sp>
      <p:pic>
        <p:nvPicPr>
          <p:cNvPr id="50186" name="Picture 1">
            <a:extLst>
              <a:ext uri="{FF2B5EF4-FFF2-40B4-BE49-F238E27FC236}">
                <a16:creationId xmlns:a16="http://schemas.microsoft.com/office/drawing/2014/main" id="{551AB6A6-53A8-A920-BDE3-B23A2DFE3D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404813"/>
            <a:ext cx="4176712" cy="556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4B07DAD1-AC45-181D-F9C7-5EF1AF7EE3C8}"/>
              </a:ext>
            </a:extLst>
          </p:cNvPr>
          <p:cNvSpPr>
            <a:spLocks noGrp="1" noChangeArrowheads="1"/>
          </p:cNvSpPr>
          <p:nvPr>
            <p:ph type="title"/>
          </p:nvPr>
        </p:nvSpPr>
        <p:spPr>
          <a:xfrm>
            <a:off x="395288" y="333375"/>
            <a:ext cx="8353425" cy="935038"/>
          </a:xfrm>
        </p:spPr>
        <p:txBody>
          <a:bodyPr/>
          <a:lstStyle/>
          <a:p>
            <a:pPr eaLnBrk="1" hangingPunct="1">
              <a:defRPr/>
            </a:pPr>
            <a:r>
              <a:rPr lang="en-GB" altLang="en-US" sz="3600" dirty="0"/>
              <a:t>Effort and Achievement</a:t>
            </a:r>
            <a:endParaRPr lang="en-US" altLang="en-US" sz="3600" dirty="0"/>
          </a:p>
        </p:txBody>
      </p:sp>
      <p:graphicFrame>
        <p:nvGraphicFramePr>
          <p:cNvPr id="93187" name="Group 3">
            <a:extLst>
              <a:ext uri="{FF2B5EF4-FFF2-40B4-BE49-F238E27FC236}">
                <a16:creationId xmlns:a16="http://schemas.microsoft.com/office/drawing/2014/main" id="{E2FCF082-5BEE-2D31-2449-973AD19AE0DE}"/>
              </a:ext>
            </a:extLst>
          </p:cNvPr>
          <p:cNvGraphicFramePr>
            <a:graphicFrameLocks noGrp="1"/>
          </p:cNvGraphicFramePr>
          <p:nvPr/>
        </p:nvGraphicFramePr>
        <p:xfrm>
          <a:off x="1258888" y="1196975"/>
          <a:ext cx="6697662" cy="5111750"/>
        </p:xfrm>
        <a:graphic>
          <a:graphicData uri="http://schemas.openxmlformats.org/drawingml/2006/table">
            <a:tbl>
              <a:tblPr/>
              <a:tblGrid>
                <a:gridCol w="6697662">
                  <a:extLst>
                    <a:ext uri="{9D8B030D-6E8A-4147-A177-3AD203B41FA5}">
                      <a16:colId xmlns:a16="http://schemas.microsoft.com/office/drawing/2014/main" val="20000"/>
                    </a:ext>
                  </a:extLst>
                </a:gridCol>
              </a:tblGrid>
              <a:tr h="5111750">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52233" name="Picture 1">
            <a:extLst>
              <a:ext uri="{FF2B5EF4-FFF2-40B4-BE49-F238E27FC236}">
                <a16:creationId xmlns:a16="http://schemas.microsoft.com/office/drawing/2014/main" id="{2B3B0570-5D9A-39D5-9D1E-D65207A487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341438"/>
            <a:ext cx="6408738" cy="479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AEC903A9-49B9-E1AC-49A2-A1E8B423F6D4}"/>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B283A9CA-61F2-2F19-C3C2-F437B225F6AA}"/>
              </a:ext>
            </a:extLst>
          </p:cNvPr>
          <p:cNvSpPr>
            <a:spLocks noGrp="1" noChangeArrowheads="1"/>
          </p:cNvSpPr>
          <p:nvPr>
            <p:ph type="title"/>
          </p:nvPr>
        </p:nvSpPr>
        <p:spPr>
          <a:xfrm>
            <a:off x="457200" y="381000"/>
            <a:ext cx="8229600" cy="671513"/>
          </a:xfrm>
        </p:spPr>
        <p:txBody>
          <a:bodyPr/>
          <a:lstStyle/>
          <a:p>
            <a:pPr eaLnBrk="1" hangingPunct="1">
              <a:defRPr/>
            </a:pPr>
            <a:r>
              <a:rPr lang="en-GB" altLang="en-US" sz="3600"/>
              <a:t>Enjoying Challenges Together</a:t>
            </a:r>
            <a:endParaRPr lang="en-US" altLang="en-US" sz="3600"/>
          </a:p>
        </p:txBody>
      </p:sp>
      <p:graphicFrame>
        <p:nvGraphicFramePr>
          <p:cNvPr id="98317" name="Group 13">
            <a:extLst>
              <a:ext uri="{FF2B5EF4-FFF2-40B4-BE49-F238E27FC236}">
                <a16:creationId xmlns:a16="http://schemas.microsoft.com/office/drawing/2014/main" id="{16D636D7-714A-8121-1616-6B591B080FAD}"/>
              </a:ext>
            </a:extLst>
          </p:cNvPr>
          <p:cNvGraphicFramePr>
            <a:graphicFrameLocks noGrp="1"/>
          </p:cNvGraphicFramePr>
          <p:nvPr/>
        </p:nvGraphicFramePr>
        <p:xfrm>
          <a:off x="1187450" y="1196975"/>
          <a:ext cx="6624638" cy="5040313"/>
        </p:xfrm>
        <a:graphic>
          <a:graphicData uri="http://schemas.openxmlformats.org/drawingml/2006/table">
            <a:tbl>
              <a:tblPr/>
              <a:tblGrid>
                <a:gridCol w="6624638">
                  <a:extLst>
                    <a:ext uri="{9D8B030D-6E8A-4147-A177-3AD203B41FA5}">
                      <a16:colId xmlns:a16="http://schemas.microsoft.com/office/drawing/2014/main" val="20000"/>
                    </a:ext>
                  </a:extLst>
                </a:gridCol>
              </a:tblGrid>
              <a:tr h="5040313">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56329" name="Picture 11">
            <a:extLst>
              <a:ext uri="{FF2B5EF4-FFF2-40B4-BE49-F238E27FC236}">
                <a16:creationId xmlns:a16="http://schemas.microsoft.com/office/drawing/2014/main" id="{C353323D-0B71-415A-1BEB-2983196E7F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268413"/>
            <a:ext cx="6489700" cy="486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9">
            <a:extLst>
              <a:ext uri="{FF2B5EF4-FFF2-40B4-BE49-F238E27FC236}">
                <a16:creationId xmlns:a16="http://schemas.microsoft.com/office/drawing/2014/main" id="{4B728A49-45BE-6867-36A1-3D8423C6C22F}"/>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15DD9832-38A6-10CA-0A88-CAE9735F35CD}"/>
              </a:ext>
            </a:extLst>
          </p:cNvPr>
          <p:cNvSpPr>
            <a:spLocks noGrp="1" noChangeArrowheads="1"/>
          </p:cNvSpPr>
          <p:nvPr>
            <p:ph type="title"/>
          </p:nvPr>
        </p:nvSpPr>
        <p:spPr>
          <a:xfrm>
            <a:off x="457200" y="381000"/>
            <a:ext cx="8229600" cy="671513"/>
          </a:xfrm>
        </p:spPr>
        <p:txBody>
          <a:bodyPr/>
          <a:lstStyle/>
          <a:p>
            <a:pPr eaLnBrk="1" hangingPunct="1">
              <a:defRPr/>
            </a:pPr>
            <a:r>
              <a:rPr lang="en-US" altLang="en-US" sz="3600" dirty="0"/>
              <a:t>E</a:t>
            </a:r>
            <a:r>
              <a:rPr lang="en-GB" altLang="en-US" sz="3600" dirty="0" err="1"/>
              <a:t>njoyment</a:t>
            </a:r>
            <a:r>
              <a:rPr lang="en-GB" altLang="en-US" sz="3600" dirty="0"/>
              <a:t> and Success</a:t>
            </a:r>
            <a:endParaRPr lang="en-US" altLang="en-US" sz="3600" dirty="0"/>
          </a:p>
        </p:txBody>
      </p:sp>
      <p:graphicFrame>
        <p:nvGraphicFramePr>
          <p:cNvPr id="96269" name="Group 13">
            <a:extLst>
              <a:ext uri="{FF2B5EF4-FFF2-40B4-BE49-F238E27FC236}">
                <a16:creationId xmlns:a16="http://schemas.microsoft.com/office/drawing/2014/main" id="{72360ACB-FAB5-7E09-6F2F-A270CE0525D9}"/>
              </a:ext>
            </a:extLst>
          </p:cNvPr>
          <p:cNvGraphicFramePr>
            <a:graphicFrameLocks noGrp="1"/>
          </p:cNvGraphicFramePr>
          <p:nvPr/>
        </p:nvGraphicFramePr>
        <p:xfrm>
          <a:off x="1258888" y="1125538"/>
          <a:ext cx="6553200" cy="5040312"/>
        </p:xfrm>
        <a:graphic>
          <a:graphicData uri="http://schemas.openxmlformats.org/drawingml/2006/table">
            <a:tbl>
              <a:tblPr/>
              <a:tblGrid>
                <a:gridCol w="6553200">
                  <a:extLst>
                    <a:ext uri="{9D8B030D-6E8A-4147-A177-3AD203B41FA5}">
                      <a16:colId xmlns:a16="http://schemas.microsoft.com/office/drawing/2014/main" val="20000"/>
                    </a:ext>
                  </a:extLst>
                </a:gridCol>
              </a:tblGrid>
              <a:tr h="5040312">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96265" name="Text Box 9">
            <a:extLst>
              <a:ext uri="{FF2B5EF4-FFF2-40B4-BE49-F238E27FC236}">
                <a16:creationId xmlns:a16="http://schemas.microsoft.com/office/drawing/2014/main" id="{3B458E79-5F4B-CE4A-980A-4879DF071EE9}"/>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a:effectLst>
                  <a:outerShdw blurRad="38100" dist="38100" dir="2700000" algn="tl">
                    <a:srgbClr val="000000"/>
                  </a:outerShdw>
                </a:effectLst>
                <a:latin typeface="Arial" charset="0"/>
              </a:rPr>
              <a:t>Woodlands Outdoor Education Centre</a:t>
            </a:r>
            <a:endParaRPr lang="en-US" altLang="en-US" b="1">
              <a:effectLst>
                <a:outerShdw blurRad="38100" dist="38100" dir="2700000" algn="tl">
                  <a:srgbClr val="000000"/>
                </a:outerShdw>
              </a:effectLst>
              <a:latin typeface="Arial" charset="0"/>
            </a:endParaRPr>
          </a:p>
        </p:txBody>
      </p:sp>
      <p:pic>
        <p:nvPicPr>
          <p:cNvPr id="58378" name="Picture 1">
            <a:extLst>
              <a:ext uri="{FF2B5EF4-FFF2-40B4-BE49-F238E27FC236}">
                <a16:creationId xmlns:a16="http://schemas.microsoft.com/office/drawing/2014/main" id="{D790FE64-C666-2F07-74D8-CF21B920FA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250" y="1268413"/>
            <a:ext cx="63373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70FE1849-6C4E-BB84-5458-44B55BBD663E}"/>
              </a:ext>
            </a:extLst>
          </p:cNvPr>
          <p:cNvSpPr>
            <a:spLocks noGrp="1" noChangeArrowheads="1"/>
          </p:cNvSpPr>
          <p:nvPr>
            <p:ph type="title"/>
          </p:nvPr>
        </p:nvSpPr>
        <p:spPr>
          <a:xfrm>
            <a:off x="457200" y="381000"/>
            <a:ext cx="8229600" cy="671513"/>
          </a:xfrm>
        </p:spPr>
        <p:txBody>
          <a:bodyPr/>
          <a:lstStyle/>
          <a:p>
            <a:pPr eaLnBrk="1" hangingPunct="1">
              <a:defRPr/>
            </a:pPr>
            <a:r>
              <a:rPr lang="en-US" altLang="en-US" sz="3600" dirty="0"/>
              <a:t>A</a:t>
            </a:r>
            <a:r>
              <a:rPr lang="en-GB" altLang="en-US" sz="3600" dirty="0"/>
              <a:t> Range of Activities</a:t>
            </a:r>
            <a:endParaRPr lang="en-US" altLang="en-US" sz="3600" dirty="0"/>
          </a:p>
        </p:txBody>
      </p:sp>
      <p:sp>
        <p:nvSpPr>
          <p:cNvPr id="3" name="Text Box 9">
            <a:extLst>
              <a:ext uri="{FF2B5EF4-FFF2-40B4-BE49-F238E27FC236}">
                <a16:creationId xmlns:a16="http://schemas.microsoft.com/office/drawing/2014/main" id="{E3B384E7-F24C-16A2-0401-4B08AA807BCC}"/>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graphicFrame>
        <p:nvGraphicFramePr>
          <p:cNvPr id="29700" name="Object 1">
            <a:extLst>
              <a:ext uri="{FF2B5EF4-FFF2-40B4-BE49-F238E27FC236}">
                <a16:creationId xmlns:a16="http://schemas.microsoft.com/office/drawing/2014/main" id="{D563C279-4F93-B296-2769-CD6D95663F0A}"/>
              </a:ext>
            </a:extLst>
          </p:cNvPr>
          <p:cNvGraphicFramePr>
            <a:graphicFrameLocks noChangeAspect="1"/>
          </p:cNvGraphicFramePr>
          <p:nvPr/>
        </p:nvGraphicFramePr>
        <p:xfrm>
          <a:off x="457200" y="944563"/>
          <a:ext cx="8229600" cy="5449887"/>
        </p:xfrm>
        <a:graphic>
          <a:graphicData uri="http://schemas.openxmlformats.org/presentationml/2006/ole">
            <mc:AlternateContent xmlns:mc="http://schemas.openxmlformats.org/markup-compatibility/2006">
              <mc:Choice xmlns:v="urn:schemas-microsoft-com:vml" Requires="v">
                <p:oleObj name="Document" r:id="rId3" imgW="9777951" imgH="6475443" progId="Word.Document.12">
                  <p:embed/>
                </p:oleObj>
              </mc:Choice>
              <mc:Fallback>
                <p:oleObj name="Document" r:id="rId3" imgW="9777951" imgH="6475443" progId="Word.Document.12">
                  <p:embed/>
                  <p:pic>
                    <p:nvPicPr>
                      <p:cNvPr id="29700" name="Object 1">
                        <a:extLst>
                          <a:ext uri="{FF2B5EF4-FFF2-40B4-BE49-F238E27FC236}">
                            <a16:creationId xmlns:a16="http://schemas.microsoft.com/office/drawing/2014/main" id="{D563C279-4F93-B296-2769-CD6D95663F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944563"/>
                        <a:ext cx="8229600" cy="544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431854EE-B701-5643-C030-0A0611E98FD4}"/>
              </a:ext>
            </a:extLst>
          </p:cNvPr>
          <p:cNvSpPr>
            <a:spLocks noGrp="1" noChangeArrowheads="1"/>
          </p:cNvSpPr>
          <p:nvPr>
            <p:ph type="title"/>
          </p:nvPr>
        </p:nvSpPr>
        <p:spPr>
          <a:xfrm>
            <a:off x="323850" y="26988"/>
            <a:ext cx="8229600" cy="671512"/>
          </a:xfrm>
        </p:spPr>
        <p:txBody>
          <a:bodyPr/>
          <a:lstStyle/>
          <a:p>
            <a:pPr eaLnBrk="1" hangingPunct="1">
              <a:defRPr/>
            </a:pPr>
            <a:r>
              <a:rPr lang="en-US" altLang="en-US" sz="3600" dirty="0"/>
              <a:t>Daily Routine</a:t>
            </a:r>
          </a:p>
        </p:txBody>
      </p:sp>
      <p:sp>
        <p:nvSpPr>
          <p:cNvPr id="3" name="Text Box 9">
            <a:extLst>
              <a:ext uri="{FF2B5EF4-FFF2-40B4-BE49-F238E27FC236}">
                <a16:creationId xmlns:a16="http://schemas.microsoft.com/office/drawing/2014/main" id="{F783A657-7EE6-263D-70FA-B138B5CEFCDB}"/>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graphicFrame>
        <p:nvGraphicFramePr>
          <p:cNvPr id="2" name="Table 1">
            <a:extLst>
              <a:ext uri="{FF2B5EF4-FFF2-40B4-BE49-F238E27FC236}">
                <a16:creationId xmlns:a16="http://schemas.microsoft.com/office/drawing/2014/main" id="{9A5AC401-C1FD-30B0-F685-799394CE8184}"/>
              </a:ext>
            </a:extLst>
          </p:cNvPr>
          <p:cNvGraphicFramePr>
            <a:graphicFrameLocks noGrp="1"/>
          </p:cNvGraphicFramePr>
          <p:nvPr/>
        </p:nvGraphicFramePr>
        <p:xfrm>
          <a:off x="1258888" y="620713"/>
          <a:ext cx="6049962" cy="5761033"/>
        </p:xfrm>
        <a:graphic>
          <a:graphicData uri="http://schemas.openxmlformats.org/drawingml/2006/table">
            <a:tbl>
              <a:tblPr firstRow="1" firstCol="1" bandRow="1">
                <a:tableStyleId>{5C22544A-7EE6-4342-B048-85BDC9FD1C3A}</a:tableStyleId>
              </a:tblPr>
              <a:tblGrid>
                <a:gridCol w="1517293">
                  <a:extLst>
                    <a:ext uri="{9D8B030D-6E8A-4147-A177-3AD203B41FA5}">
                      <a16:colId xmlns:a16="http://schemas.microsoft.com/office/drawing/2014/main" val="20000"/>
                    </a:ext>
                  </a:extLst>
                </a:gridCol>
                <a:gridCol w="4532669">
                  <a:extLst>
                    <a:ext uri="{9D8B030D-6E8A-4147-A177-3AD203B41FA5}">
                      <a16:colId xmlns:a16="http://schemas.microsoft.com/office/drawing/2014/main" val="20001"/>
                    </a:ext>
                  </a:extLst>
                </a:gridCol>
              </a:tblGrid>
              <a:tr h="172727">
                <a:tc>
                  <a:txBody>
                    <a:bodyPr/>
                    <a:lstStyle/>
                    <a:p>
                      <a:pPr algn="ctr" fontAlgn="base">
                        <a:lnSpc>
                          <a:spcPct val="107000"/>
                        </a:lnSpc>
                        <a:spcAft>
                          <a:spcPts val="800"/>
                        </a:spcAft>
                      </a:pPr>
                      <a:r>
                        <a:rPr lang="en-GB" sz="700">
                          <a:effectLst/>
                        </a:rPr>
                        <a:t>Time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tc>
                  <a:txBody>
                    <a:bodyPr/>
                    <a:lstStyle/>
                    <a:p>
                      <a:pPr algn="ctr" fontAlgn="base">
                        <a:lnSpc>
                          <a:spcPct val="107000"/>
                        </a:lnSpc>
                        <a:spcAft>
                          <a:spcPts val="800"/>
                        </a:spcAft>
                      </a:pPr>
                      <a:r>
                        <a:rPr lang="en-GB" sz="700">
                          <a:effectLst/>
                        </a:rPr>
                        <a:t>Activity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0"/>
                  </a:ext>
                </a:extLst>
              </a:tr>
              <a:tr h="172727">
                <a:tc>
                  <a:txBody>
                    <a:bodyPr/>
                    <a:lstStyle/>
                    <a:p>
                      <a:pPr algn="ctr" fontAlgn="base">
                        <a:lnSpc>
                          <a:spcPct val="107000"/>
                        </a:lnSpc>
                        <a:spcAft>
                          <a:spcPts val="800"/>
                        </a:spcAft>
                      </a:pPr>
                      <a:r>
                        <a:rPr lang="en-GB" sz="700" dirty="0">
                          <a:effectLst/>
                        </a:rPr>
                        <a:t>07:30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Wake Up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1"/>
                  </a:ext>
                </a:extLst>
              </a:tr>
              <a:tr h="172727">
                <a:tc>
                  <a:txBody>
                    <a:bodyPr/>
                    <a:lstStyle/>
                    <a:p>
                      <a:pPr algn="ctr" fontAlgn="base">
                        <a:lnSpc>
                          <a:spcPct val="107000"/>
                        </a:lnSpc>
                        <a:spcAft>
                          <a:spcPts val="800"/>
                        </a:spcAft>
                      </a:pPr>
                      <a:r>
                        <a:rPr lang="en-GB" sz="700">
                          <a:effectLst/>
                        </a:rPr>
                        <a:t>07:45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Duty team to the Dining Room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2"/>
                  </a:ext>
                </a:extLst>
              </a:tr>
              <a:tr h="172727">
                <a:tc>
                  <a:txBody>
                    <a:bodyPr/>
                    <a:lstStyle/>
                    <a:p>
                      <a:pPr algn="ctr" fontAlgn="base">
                        <a:lnSpc>
                          <a:spcPct val="107000"/>
                        </a:lnSpc>
                        <a:spcAft>
                          <a:spcPts val="800"/>
                        </a:spcAft>
                      </a:pPr>
                      <a:r>
                        <a:rPr lang="en-GB" sz="700">
                          <a:effectLst/>
                        </a:rPr>
                        <a:t>07:55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dirty="0">
                          <a:effectLst/>
                        </a:rPr>
                        <a:t>Everyone meet in the Lounge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3"/>
                  </a:ext>
                </a:extLst>
              </a:tr>
              <a:tr h="172727">
                <a:tc>
                  <a:txBody>
                    <a:bodyPr/>
                    <a:lstStyle/>
                    <a:p>
                      <a:pPr algn="ctr" fontAlgn="base">
                        <a:lnSpc>
                          <a:spcPct val="107000"/>
                        </a:lnSpc>
                        <a:spcAft>
                          <a:spcPts val="800"/>
                        </a:spcAft>
                      </a:pPr>
                      <a:r>
                        <a:rPr lang="en-GB" sz="700">
                          <a:effectLst/>
                        </a:rPr>
                        <a:t>08:00 – 08:40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Breakfast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4"/>
                  </a:ext>
                </a:extLst>
              </a:tr>
              <a:tr h="464781">
                <a:tc>
                  <a:txBody>
                    <a:bodyPr/>
                    <a:lstStyle/>
                    <a:p>
                      <a:pPr algn="ctr" fontAlgn="base">
                        <a:lnSpc>
                          <a:spcPct val="107000"/>
                        </a:lnSpc>
                        <a:spcAft>
                          <a:spcPts val="800"/>
                        </a:spcAft>
                      </a:pPr>
                      <a:r>
                        <a:rPr lang="en-GB" sz="700">
                          <a:effectLst/>
                        </a:rPr>
                        <a:t>08:40 – 09:00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Duty Team Clear the Dining Room </a:t>
                      </a:r>
                      <a:endParaRPr lang="en-GB" sz="800">
                        <a:effectLst/>
                      </a:endParaRPr>
                    </a:p>
                    <a:p>
                      <a:pPr algn="ctr" fontAlgn="base">
                        <a:lnSpc>
                          <a:spcPct val="107000"/>
                        </a:lnSpc>
                        <a:spcAft>
                          <a:spcPts val="800"/>
                        </a:spcAft>
                      </a:pPr>
                      <a:r>
                        <a:rPr lang="en-GB" sz="700">
                          <a:effectLst/>
                        </a:rPr>
                        <a:t>Tidy Bedrooms for inspection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5"/>
                  </a:ext>
                </a:extLst>
              </a:tr>
              <a:tr h="464781">
                <a:tc>
                  <a:txBody>
                    <a:bodyPr/>
                    <a:lstStyle/>
                    <a:p>
                      <a:pPr algn="ctr" fontAlgn="base">
                        <a:lnSpc>
                          <a:spcPct val="107000"/>
                        </a:lnSpc>
                        <a:spcAft>
                          <a:spcPts val="800"/>
                        </a:spcAft>
                      </a:pPr>
                      <a:r>
                        <a:rPr lang="en-GB" sz="700">
                          <a:effectLst/>
                        </a:rPr>
                        <a:t>09:00 – 09:10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Bedroom inspection by Visiting Staff </a:t>
                      </a:r>
                      <a:endParaRPr lang="en-GB" sz="800">
                        <a:effectLst/>
                      </a:endParaRPr>
                    </a:p>
                    <a:p>
                      <a:pPr algn="ctr" fontAlgn="base">
                        <a:lnSpc>
                          <a:spcPct val="107000"/>
                        </a:lnSpc>
                        <a:spcAft>
                          <a:spcPts val="800"/>
                        </a:spcAft>
                      </a:pPr>
                      <a:r>
                        <a:rPr lang="en-GB" sz="700">
                          <a:effectLst/>
                        </a:rPr>
                        <a:t>Kilvrough Staff Meeting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6"/>
                  </a:ext>
                </a:extLst>
              </a:tr>
              <a:tr h="482125">
                <a:tc>
                  <a:txBody>
                    <a:bodyPr/>
                    <a:lstStyle/>
                    <a:p>
                      <a:pPr algn="ctr" fontAlgn="base">
                        <a:lnSpc>
                          <a:spcPct val="107000"/>
                        </a:lnSpc>
                        <a:spcAft>
                          <a:spcPts val="0"/>
                        </a:spcAft>
                      </a:pPr>
                      <a:r>
                        <a:rPr lang="en-GB" sz="700">
                          <a:effectLst/>
                        </a:rPr>
                        <a:t>09:10 – 09:30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Whole Staff Meeting (Visiting Staff and Kilvrough Staff) </a:t>
                      </a:r>
                      <a:endParaRPr lang="en-GB" sz="800">
                        <a:effectLst/>
                      </a:endParaRPr>
                    </a:p>
                    <a:p>
                      <a:pPr algn="ctr" fontAlgn="base">
                        <a:lnSpc>
                          <a:spcPct val="107000"/>
                        </a:lnSpc>
                        <a:spcAft>
                          <a:spcPts val="0"/>
                        </a:spcAft>
                      </a:pPr>
                      <a:r>
                        <a:rPr lang="en-GB" sz="700">
                          <a:effectLst/>
                        </a:rPr>
                        <a:t>Students organise shower kit </a:t>
                      </a:r>
                      <a:endParaRPr lang="en-GB" sz="800">
                        <a:effectLst/>
                      </a:endParaRPr>
                    </a:p>
                    <a:p>
                      <a:pPr algn="ctr" fontAlgn="base">
                        <a:lnSpc>
                          <a:spcPct val="107000"/>
                        </a:lnSpc>
                        <a:spcAft>
                          <a:spcPts val="0"/>
                        </a:spcAft>
                      </a:pPr>
                      <a:r>
                        <a:rPr lang="en-GB" sz="700">
                          <a:effectLst/>
                        </a:rPr>
                        <a:t>Students organise activity clothing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7"/>
                  </a:ext>
                </a:extLst>
              </a:tr>
              <a:tr h="172727">
                <a:tc>
                  <a:txBody>
                    <a:bodyPr/>
                    <a:lstStyle/>
                    <a:p>
                      <a:pPr algn="ctr" fontAlgn="base">
                        <a:lnSpc>
                          <a:spcPct val="107000"/>
                        </a:lnSpc>
                        <a:spcAft>
                          <a:spcPts val="0"/>
                        </a:spcAft>
                      </a:pPr>
                      <a:r>
                        <a:rPr lang="en-GB" sz="700">
                          <a:effectLst/>
                        </a:rPr>
                        <a:t>09:30 – 09:40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Lounge Briefing for everyone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8"/>
                  </a:ext>
                </a:extLst>
              </a:tr>
              <a:tr h="172727">
                <a:tc>
                  <a:txBody>
                    <a:bodyPr/>
                    <a:lstStyle/>
                    <a:p>
                      <a:pPr algn="ctr" fontAlgn="base">
                        <a:lnSpc>
                          <a:spcPct val="107000"/>
                        </a:lnSpc>
                        <a:spcAft>
                          <a:spcPts val="0"/>
                        </a:spcAft>
                      </a:pPr>
                      <a:r>
                        <a:rPr lang="en-GB" sz="700">
                          <a:effectLst/>
                        </a:rPr>
                        <a:t>09:40 – 10:00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Activity Group Meetings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9"/>
                  </a:ext>
                </a:extLst>
              </a:tr>
              <a:tr h="327386">
                <a:tc>
                  <a:txBody>
                    <a:bodyPr/>
                    <a:lstStyle/>
                    <a:p>
                      <a:pPr algn="ctr" fontAlgn="base">
                        <a:lnSpc>
                          <a:spcPct val="107000"/>
                        </a:lnSpc>
                        <a:spcAft>
                          <a:spcPts val="0"/>
                        </a:spcAft>
                      </a:pPr>
                      <a:r>
                        <a:rPr lang="en-GB" sz="700">
                          <a:effectLst/>
                        </a:rPr>
                        <a:t>10:00 – 10:30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Organise activity equipment </a:t>
                      </a:r>
                      <a:endParaRPr lang="en-GB" sz="800">
                        <a:effectLst/>
                      </a:endParaRPr>
                    </a:p>
                    <a:p>
                      <a:pPr algn="ctr" fontAlgn="base">
                        <a:lnSpc>
                          <a:spcPct val="107000"/>
                        </a:lnSpc>
                        <a:spcAft>
                          <a:spcPts val="0"/>
                        </a:spcAft>
                      </a:pPr>
                      <a:r>
                        <a:rPr lang="en-GB" sz="700">
                          <a:effectLst/>
                        </a:rPr>
                        <a:t>Depart for activity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0"/>
                  </a:ext>
                </a:extLst>
              </a:tr>
              <a:tr h="172727">
                <a:tc>
                  <a:txBody>
                    <a:bodyPr/>
                    <a:lstStyle/>
                    <a:p>
                      <a:pPr algn="ctr" fontAlgn="base">
                        <a:lnSpc>
                          <a:spcPct val="107000"/>
                        </a:lnSpc>
                        <a:spcAft>
                          <a:spcPts val="0"/>
                        </a:spcAft>
                      </a:pPr>
                      <a:r>
                        <a:rPr lang="en-GB" sz="700">
                          <a:effectLst/>
                        </a:rPr>
                        <a:t>10:30 – 16:15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Activity Day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1"/>
                  </a:ext>
                </a:extLst>
              </a:tr>
              <a:tr h="482125">
                <a:tc>
                  <a:txBody>
                    <a:bodyPr/>
                    <a:lstStyle/>
                    <a:p>
                      <a:pPr algn="ctr" fontAlgn="base">
                        <a:lnSpc>
                          <a:spcPct val="107000"/>
                        </a:lnSpc>
                        <a:spcAft>
                          <a:spcPts val="0"/>
                        </a:spcAft>
                      </a:pPr>
                      <a:r>
                        <a:rPr lang="en-GB" sz="700">
                          <a:effectLst/>
                        </a:rPr>
                        <a:t>16:15 – 16:30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Clear away activity equipment </a:t>
                      </a:r>
                      <a:endParaRPr lang="en-GB" sz="800">
                        <a:effectLst/>
                      </a:endParaRPr>
                    </a:p>
                    <a:p>
                      <a:pPr algn="ctr" fontAlgn="base">
                        <a:lnSpc>
                          <a:spcPct val="107000"/>
                        </a:lnSpc>
                        <a:spcAft>
                          <a:spcPts val="0"/>
                        </a:spcAft>
                      </a:pPr>
                      <a:r>
                        <a:rPr lang="en-GB" sz="700">
                          <a:effectLst/>
                        </a:rPr>
                        <a:t>Hang wet clothes in Drying Room </a:t>
                      </a:r>
                      <a:endParaRPr lang="en-GB" sz="800">
                        <a:effectLst/>
                      </a:endParaRPr>
                    </a:p>
                    <a:p>
                      <a:pPr algn="ctr" fontAlgn="base">
                        <a:lnSpc>
                          <a:spcPct val="107000"/>
                        </a:lnSpc>
                        <a:spcAft>
                          <a:spcPts val="0"/>
                        </a:spcAft>
                      </a:pPr>
                      <a:r>
                        <a:rPr lang="en-GB" sz="700">
                          <a:effectLst/>
                        </a:rPr>
                        <a:t>Clean out the buses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2"/>
                  </a:ext>
                </a:extLst>
              </a:tr>
              <a:tr h="327386">
                <a:tc>
                  <a:txBody>
                    <a:bodyPr/>
                    <a:lstStyle/>
                    <a:p>
                      <a:pPr algn="ctr" fontAlgn="base">
                        <a:lnSpc>
                          <a:spcPct val="107000"/>
                        </a:lnSpc>
                        <a:spcAft>
                          <a:spcPts val="0"/>
                        </a:spcAft>
                      </a:pPr>
                      <a:r>
                        <a:rPr lang="en-GB" sz="700">
                          <a:effectLst/>
                        </a:rPr>
                        <a:t>16:30 – 17:30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Shower time </a:t>
                      </a:r>
                      <a:endParaRPr lang="en-GB" sz="800">
                        <a:effectLst/>
                      </a:endParaRPr>
                    </a:p>
                    <a:p>
                      <a:pPr algn="ctr" fontAlgn="base">
                        <a:lnSpc>
                          <a:spcPct val="107000"/>
                        </a:lnSpc>
                        <a:spcAft>
                          <a:spcPts val="0"/>
                        </a:spcAft>
                      </a:pPr>
                      <a:r>
                        <a:rPr lang="en-GB" sz="700">
                          <a:effectLst/>
                        </a:rPr>
                        <a:t>Free Time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3"/>
                  </a:ext>
                </a:extLst>
              </a:tr>
              <a:tr h="172727">
                <a:tc>
                  <a:txBody>
                    <a:bodyPr/>
                    <a:lstStyle/>
                    <a:p>
                      <a:pPr algn="ctr" fontAlgn="base">
                        <a:lnSpc>
                          <a:spcPct val="107000"/>
                        </a:lnSpc>
                        <a:spcAft>
                          <a:spcPts val="0"/>
                        </a:spcAft>
                      </a:pPr>
                      <a:r>
                        <a:rPr lang="en-GB" sz="700">
                          <a:effectLst/>
                        </a:rPr>
                        <a:t>17:30 – 17:40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Duty team set up for Dinner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4"/>
                  </a:ext>
                </a:extLst>
              </a:tr>
              <a:tr h="172727">
                <a:tc>
                  <a:txBody>
                    <a:bodyPr/>
                    <a:lstStyle/>
                    <a:p>
                      <a:pPr algn="ctr" fontAlgn="base">
                        <a:lnSpc>
                          <a:spcPct val="107000"/>
                        </a:lnSpc>
                        <a:spcAft>
                          <a:spcPts val="0"/>
                        </a:spcAft>
                      </a:pPr>
                      <a:r>
                        <a:rPr lang="en-GB" sz="700">
                          <a:effectLst/>
                        </a:rPr>
                        <a:t>17:40 – 17:45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Everyone to meet in the Lounge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5"/>
                  </a:ext>
                </a:extLst>
              </a:tr>
              <a:tr h="172727">
                <a:tc>
                  <a:txBody>
                    <a:bodyPr/>
                    <a:lstStyle/>
                    <a:p>
                      <a:pPr algn="ctr" fontAlgn="base">
                        <a:lnSpc>
                          <a:spcPct val="107000"/>
                        </a:lnSpc>
                        <a:spcAft>
                          <a:spcPts val="0"/>
                        </a:spcAft>
                      </a:pPr>
                      <a:r>
                        <a:rPr lang="en-GB" sz="700">
                          <a:effectLst/>
                        </a:rPr>
                        <a:t>17:45 – 18:45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Dinner Time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6"/>
                  </a:ext>
                </a:extLst>
              </a:tr>
              <a:tr h="327386">
                <a:tc>
                  <a:txBody>
                    <a:bodyPr/>
                    <a:lstStyle/>
                    <a:p>
                      <a:pPr algn="ctr" fontAlgn="base">
                        <a:lnSpc>
                          <a:spcPct val="107000"/>
                        </a:lnSpc>
                        <a:spcAft>
                          <a:spcPts val="0"/>
                        </a:spcAft>
                      </a:pPr>
                      <a:r>
                        <a:rPr lang="en-GB" sz="700">
                          <a:effectLst/>
                        </a:rPr>
                        <a:t>18:45 – 19:00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Duty Team clear tables </a:t>
                      </a:r>
                      <a:endParaRPr lang="en-GB" sz="800">
                        <a:effectLst/>
                      </a:endParaRPr>
                    </a:p>
                    <a:p>
                      <a:pPr algn="ctr" fontAlgn="base">
                        <a:lnSpc>
                          <a:spcPct val="107000"/>
                        </a:lnSpc>
                        <a:spcAft>
                          <a:spcPts val="0"/>
                        </a:spcAft>
                      </a:pPr>
                      <a:r>
                        <a:rPr lang="en-GB" sz="700">
                          <a:effectLst/>
                        </a:rPr>
                        <a:t>Everyone else get ready for activity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7"/>
                  </a:ext>
                </a:extLst>
              </a:tr>
              <a:tr h="172727">
                <a:tc>
                  <a:txBody>
                    <a:bodyPr/>
                    <a:lstStyle/>
                    <a:p>
                      <a:pPr algn="ctr" fontAlgn="base">
                        <a:lnSpc>
                          <a:spcPct val="107000"/>
                        </a:lnSpc>
                        <a:spcAft>
                          <a:spcPts val="0"/>
                        </a:spcAft>
                      </a:pPr>
                      <a:r>
                        <a:rPr lang="en-GB" sz="700">
                          <a:effectLst/>
                        </a:rPr>
                        <a:t>19:00 – 20:45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Evening activity programme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8"/>
                  </a:ext>
                </a:extLst>
              </a:tr>
              <a:tr h="639612">
                <a:tc>
                  <a:txBody>
                    <a:bodyPr/>
                    <a:lstStyle/>
                    <a:p>
                      <a:pPr algn="ctr" fontAlgn="base">
                        <a:lnSpc>
                          <a:spcPct val="107000"/>
                        </a:lnSpc>
                        <a:spcAft>
                          <a:spcPts val="0"/>
                        </a:spcAft>
                      </a:pPr>
                      <a:r>
                        <a:rPr lang="en-GB" sz="700">
                          <a:effectLst/>
                        </a:rPr>
                        <a:t>20:45 – 21:00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Evening activity programme ends </a:t>
                      </a:r>
                      <a:endParaRPr lang="en-GB" sz="800">
                        <a:effectLst/>
                      </a:endParaRPr>
                    </a:p>
                    <a:p>
                      <a:pPr algn="ctr" fontAlgn="base">
                        <a:lnSpc>
                          <a:spcPct val="107000"/>
                        </a:lnSpc>
                        <a:spcAft>
                          <a:spcPts val="0"/>
                        </a:spcAft>
                      </a:pPr>
                      <a:r>
                        <a:rPr lang="en-GB" sz="700">
                          <a:effectLst/>
                        </a:rPr>
                        <a:t>Lock up of the Centre </a:t>
                      </a:r>
                      <a:endParaRPr lang="en-GB" sz="800">
                        <a:effectLst/>
                      </a:endParaRPr>
                    </a:p>
                    <a:p>
                      <a:pPr algn="ctr" fontAlgn="base">
                        <a:lnSpc>
                          <a:spcPct val="107000"/>
                        </a:lnSpc>
                        <a:spcAft>
                          <a:spcPts val="0"/>
                        </a:spcAft>
                      </a:pPr>
                      <a:r>
                        <a:rPr lang="en-GB" sz="700">
                          <a:effectLst/>
                        </a:rPr>
                        <a:t> </a:t>
                      </a:r>
                      <a:endParaRPr lang="en-GB" sz="800">
                        <a:effectLst/>
                      </a:endParaRPr>
                    </a:p>
                    <a:p>
                      <a:pPr algn="ctr" fontAlgn="base">
                        <a:lnSpc>
                          <a:spcPct val="107000"/>
                        </a:lnSpc>
                        <a:spcAft>
                          <a:spcPts val="0"/>
                        </a:spcAft>
                      </a:pPr>
                      <a:r>
                        <a:rPr lang="en-GB" sz="700">
                          <a:effectLst/>
                        </a:rPr>
                        <a:t>KM Staff depart &amp; hand over to Visiting Staff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9"/>
                  </a:ext>
                </a:extLst>
              </a:tr>
              <a:tr h="172727">
                <a:tc>
                  <a:txBody>
                    <a:bodyPr/>
                    <a:lstStyle/>
                    <a:p>
                      <a:pPr algn="ctr" fontAlgn="base">
                        <a:lnSpc>
                          <a:spcPct val="107000"/>
                        </a:lnSpc>
                        <a:spcAft>
                          <a:spcPts val="0"/>
                        </a:spcAft>
                      </a:pPr>
                      <a:r>
                        <a:rPr lang="en-GB" sz="700">
                          <a:effectLst/>
                        </a:rPr>
                        <a:t>21:00 -?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dirty="0">
                          <a:effectLst/>
                        </a:rPr>
                        <a:t>Bedtime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20"/>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Jobs</a:t>
            </a:r>
          </a:p>
        </p:txBody>
      </p:sp>
      <p:sp>
        <p:nvSpPr>
          <p:cNvPr id="3" name="Content Placeholder 2"/>
          <p:cNvSpPr>
            <a:spLocks noGrp="1"/>
          </p:cNvSpPr>
          <p:nvPr>
            <p:ph idx="1"/>
          </p:nvPr>
        </p:nvSpPr>
        <p:spPr/>
        <p:txBody>
          <a:bodyPr vert="horz" lIns="91440" tIns="45720" rIns="91440" bIns="45720" anchor="t">
            <a:normAutofit/>
          </a:bodyPr>
          <a:lstStyle/>
          <a:p>
            <a:pPr marL="447675" indent="-383540"/>
            <a:r>
              <a:rPr lang="en-GB" dirty="0"/>
              <a:t>Making beds</a:t>
            </a:r>
            <a:endParaRPr lang="en-US"/>
          </a:p>
          <a:p>
            <a:pPr marL="447675" indent="-383540"/>
            <a:r>
              <a:rPr lang="en-GB" dirty="0"/>
              <a:t>Keeping rooms tidy</a:t>
            </a:r>
          </a:p>
          <a:p>
            <a:pPr marL="447675" indent="-383540"/>
            <a:r>
              <a:rPr lang="en-GB" dirty="0"/>
              <a:t>Tidying up kits after our activities</a:t>
            </a:r>
          </a:p>
          <a:p>
            <a:pPr marL="447675" indent="-383540"/>
            <a:r>
              <a:rPr lang="en-GB" dirty="0"/>
              <a:t>Making lunches</a:t>
            </a:r>
          </a:p>
          <a:p>
            <a:pPr marL="447675" indent="-383540"/>
            <a:r>
              <a:rPr lang="en-GB" dirty="0"/>
              <a:t>Preparing for breakfast / dinner</a:t>
            </a:r>
          </a:p>
          <a:p>
            <a:pPr marL="447675" indent="-383540"/>
            <a:r>
              <a:rPr lang="en-GB" dirty="0"/>
              <a:t>Clearing up after </a:t>
            </a:r>
          </a:p>
          <a:p>
            <a:pPr marL="64135" indent="0">
              <a:buNone/>
            </a:pPr>
            <a:r>
              <a:rPr lang="en-GB" dirty="0"/>
              <a:t>dinner/breakfast</a:t>
            </a:r>
          </a:p>
          <a:p>
            <a:pPr marL="447675" indent="-383540"/>
            <a:endParaRPr lang="en-GB" dirty="0"/>
          </a:p>
        </p:txBody>
      </p:sp>
      <p:pic>
        <p:nvPicPr>
          <p:cNvPr id="5" name="Picture 4">
            <a:extLst>
              <a:ext uri="{FF2B5EF4-FFF2-40B4-BE49-F238E27FC236}">
                <a16:creationId xmlns:a16="http://schemas.microsoft.com/office/drawing/2014/main" id="{5F1D9BF2-C3D4-344F-90EB-768A5C7806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3386" y="4596863"/>
            <a:ext cx="3984827" cy="1938461"/>
          </a:xfrm>
          <a:prstGeom prst="rect">
            <a:avLst/>
          </a:prstGeom>
        </p:spPr>
      </p:pic>
    </p:spTree>
    <p:extLst>
      <p:ext uri="{BB962C8B-B14F-4D97-AF65-F5344CB8AC3E}">
        <p14:creationId xmlns:p14="http://schemas.microsoft.com/office/powerpoint/2010/main" val="3142656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you will need…</a:t>
            </a:r>
          </a:p>
        </p:txBody>
      </p:sp>
      <p:sp>
        <p:nvSpPr>
          <p:cNvPr id="3" name="Content Placeholder 2"/>
          <p:cNvSpPr>
            <a:spLocks noGrp="1"/>
          </p:cNvSpPr>
          <p:nvPr>
            <p:ph idx="1"/>
          </p:nvPr>
        </p:nvSpPr>
        <p:spPr>
          <a:xfrm>
            <a:off x="457200" y="1391000"/>
            <a:ext cx="8229600" cy="5063808"/>
          </a:xfrm>
        </p:spPr>
        <p:txBody>
          <a:bodyPr vert="horz" lIns="91440" tIns="45720" rIns="91440" bIns="45720" anchor="t">
            <a:normAutofit lnSpcReduction="10000"/>
          </a:bodyPr>
          <a:lstStyle/>
          <a:p>
            <a:pPr marL="447675" indent="-383540"/>
            <a:r>
              <a:rPr lang="en-GB" dirty="0"/>
              <a:t>Kit list – layers are a must (even in summer!)</a:t>
            </a:r>
          </a:p>
          <a:p>
            <a:pPr marL="447675" indent="-383540"/>
            <a:r>
              <a:rPr lang="en-GB" dirty="0"/>
              <a:t>Sun lotion (hopefully!) and swimming kit</a:t>
            </a:r>
          </a:p>
          <a:p>
            <a:pPr marL="447675" indent="-383540"/>
            <a:r>
              <a:rPr lang="en-GB" dirty="0"/>
              <a:t>Lunch box and water bottle. </a:t>
            </a:r>
          </a:p>
          <a:p>
            <a:pPr marL="447675" indent="-383540"/>
            <a:r>
              <a:rPr lang="en-GB" dirty="0"/>
              <a:t>Playing cards/magazines/books can be taken – responsibility of children</a:t>
            </a:r>
          </a:p>
          <a:p>
            <a:pPr marL="447675" indent="-383540"/>
            <a:r>
              <a:rPr lang="en-GB" dirty="0"/>
              <a:t>A </a:t>
            </a:r>
            <a:r>
              <a:rPr lang="en-GB" b="1" dirty="0"/>
              <a:t>small</a:t>
            </a:r>
            <a:r>
              <a:rPr lang="en-GB" dirty="0"/>
              <a:t> bag of sweets</a:t>
            </a:r>
          </a:p>
          <a:p>
            <a:pPr marL="447675" indent="-383540"/>
            <a:r>
              <a:rPr lang="en-GB" dirty="0"/>
              <a:t>No mobile phones</a:t>
            </a:r>
          </a:p>
          <a:p>
            <a:pPr marL="447675" indent="-383540"/>
            <a:r>
              <a:rPr lang="en-GB" b="1" u="sng" dirty="0"/>
              <a:t>No aerosols </a:t>
            </a:r>
            <a:r>
              <a:rPr lang="en-GB" dirty="0"/>
              <a:t>please!</a:t>
            </a:r>
          </a:p>
          <a:p>
            <a:pPr marL="447675" indent="-383540"/>
            <a:r>
              <a:rPr lang="en-GB" dirty="0"/>
              <a:t>No electronic devices</a:t>
            </a:r>
            <a:endParaRPr lang="en-US" dirty="0"/>
          </a:p>
          <a:p>
            <a:pPr marL="447675" indent="-383540"/>
            <a:endParaRPr lang="en-GB" dirty="0"/>
          </a:p>
        </p:txBody>
      </p:sp>
    </p:spTree>
    <p:extLst>
      <p:ext uri="{BB962C8B-B14F-4D97-AF65-F5344CB8AC3E}">
        <p14:creationId xmlns:p14="http://schemas.microsoft.com/office/powerpoint/2010/main" val="351142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FC1FE22C-3494-3C24-A653-965665B6BCFA}"/>
              </a:ext>
            </a:extLst>
          </p:cNvPr>
          <p:cNvSpPr>
            <a:spLocks noGrp="1" noChangeArrowheads="1"/>
          </p:cNvSpPr>
          <p:nvPr>
            <p:ph type="title"/>
          </p:nvPr>
        </p:nvSpPr>
        <p:spPr>
          <a:xfrm>
            <a:off x="323850" y="26988"/>
            <a:ext cx="8229600" cy="671512"/>
          </a:xfrm>
        </p:spPr>
        <p:txBody>
          <a:bodyPr/>
          <a:lstStyle/>
          <a:p>
            <a:pPr eaLnBrk="1" hangingPunct="1">
              <a:defRPr/>
            </a:pPr>
            <a:r>
              <a:rPr lang="en-US" altLang="en-US" sz="3600" dirty="0"/>
              <a:t>Kit List</a:t>
            </a:r>
          </a:p>
        </p:txBody>
      </p:sp>
      <p:sp>
        <p:nvSpPr>
          <p:cNvPr id="3" name="Text Box 9">
            <a:extLst>
              <a:ext uri="{FF2B5EF4-FFF2-40B4-BE49-F238E27FC236}">
                <a16:creationId xmlns:a16="http://schemas.microsoft.com/office/drawing/2014/main" id="{47FDC0A7-15F0-6832-C100-ECA546FB1802}"/>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graphicFrame>
        <p:nvGraphicFramePr>
          <p:cNvPr id="7" name="Table 6">
            <a:extLst>
              <a:ext uri="{FF2B5EF4-FFF2-40B4-BE49-F238E27FC236}">
                <a16:creationId xmlns:a16="http://schemas.microsoft.com/office/drawing/2014/main" id="{7850D2EC-292E-8BB0-C1D7-594C8AADAE24}"/>
              </a:ext>
            </a:extLst>
          </p:cNvPr>
          <p:cNvGraphicFramePr>
            <a:graphicFrameLocks noGrp="1"/>
          </p:cNvGraphicFramePr>
          <p:nvPr/>
        </p:nvGraphicFramePr>
        <p:xfrm>
          <a:off x="395288" y="698500"/>
          <a:ext cx="8424861" cy="5538789"/>
        </p:xfrm>
        <a:graphic>
          <a:graphicData uri="http://schemas.openxmlformats.org/drawingml/2006/table">
            <a:tbl>
              <a:tblPr firstRow="1" firstCol="1" bandRow="1"/>
              <a:tblGrid>
                <a:gridCol w="4102908">
                  <a:extLst>
                    <a:ext uri="{9D8B030D-6E8A-4147-A177-3AD203B41FA5}">
                      <a16:colId xmlns:a16="http://schemas.microsoft.com/office/drawing/2014/main" val="20000"/>
                    </a:ext>
                  </a:extLst>
                </a:gridCol>
                <a:gridCol w="331939">
                  <a:extLst>
                    <a:ext uri="{9D8B030D-6E8A-4147-A177-3AD203B41FA5}">
                      <a16:colId xmlns:a16="http://schemas.microsoft.com/office/drawing/2014/main" val="20001"/>
                    </a:ext>
                  </a:extLst>
                </a:gridCol>
                <a:gridCol w="3548552">
                  <a:extLst>
                    <a:ext uri="{9D8B030D-6E8A-4147-A177-3AD203B41FA5}">
                      <a16:colId xmlns:a16="http://schemas.microsoft.com/office/drawing/2014/main" val="20002"/>
                    </a:ext>
                  </a:extLst>
                </a:gridCol>
                <a:gridCol w="441462">
                  <a:extLst>
                    <a:ext uri="{9D8B030D-6E8A-4147-A177-3AD203B41FA5}">
                      <a16:colId xmlns:a16="http://schemas.microsoft.com/office/drawing/2014/main" val="20003"/>
                    </a:ext>
                  </a:extLst>
                </a:gridCol>
              </a:tblGrid>
              <a:tr h="254409">
                <a:tc gridSpan="3">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CLOTHES FOR ACTIVITIES</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5DCE4"/>
                    </a:solidFill>
                  </a:tcPr>
                </a:tc>
                <a:tc hMerge="1">
                  <a:txBody>
                    <a:bodyPr/>
                    <a:lstStyle/>
                    <a:p>
                      <a:endParaRPr lang="en-GB"/>
                    </a:p>
                  </a:txBody>
                  <a:tcPr/>
                </a:tc>
                <a:tc hMerge="1">
                  <a:txBody>
                    <a:bodyPr/>
                    <a:lstStyle/>
                    <a:p>
                      <a:endParaRPr lang="en-GB"/>
                    </a:p>
                  </a:txBody>
                  <a:tcPr/>
                </a:tc>
                <a:tc>
                  <a:txBody>
                    <a:bodyPr/>
                    <a:lstStyle/>
                    <a:p>
                      <a:pPr algn="ctr">
                        <a:spcAft>
                          <a:spcPts val="0"/>
                        </a:spcAft>
                      </a:pPr>
                      <a:r>
                        <a:rPr lang="en-GB" sz="9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5DCE4"/>
                    </a:solidFill>
                  </a:tcPr>
                </a:tc>
                <a:extLst>
                  <a:ext uri="{0D108BD9-81ED-4DB2-BD59-A6C34878D82A}">
                    <a16:rowId xmlns:a16="http://schemas.microsoft.com/office/drawing/2014/main" val="10000"/>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5 pairs thick socks and 5 pairs thin socks (not trainer socks)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Several changes of underwear</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 shirts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3 – 4 warm T-shirts / thermal tops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3 – 4 pairs long sleeved fleece tops / Jumpers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3 – 4 pairs trousers (jeans are not suitable for activities) tracksuit bottoms or leggings are ideal</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pairs of Fleece / woollen gloves or mitts, warm hat, balaclava, scarf </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Swimming costume </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Coat / Jacket </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pairs trainers – 1 for normal use + 1 old pair for wet activities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97844">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OTHER ESSENTIALS</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OTHER ESSENTIALS</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11"/>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x good sized towels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Wellington or waterproof boots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184912">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Personal medication</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Torch and spare batteries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Plasters for blisters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Writing materials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Toiletries etc. </a:t>
                      </a: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Lypsyl or lip salve (all year round)</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Sun block – Factor 30+ &amp; sun hat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x bin liners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Pyjamas or night clothes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 Litre drinks bottle &amp; Lunch Box</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Casual clothes for evenings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Slippers/ indoor shoes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252546">
                <a:tc gridSpan="4">
                  <a:txBody>
                    <a:bodyPr/>
                    <a:lstStyle/>
                    <a:p>
                      <a:pPr algn="ctr">
                        <a:spcAft>
                          <a:spcPts val="0"/>
                        </a:spcAft>
                      </a:pPr>
                      <a:r>
                        <a:rPr lang="en-GB" sz="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NOTES</a:t>
                      </a:r>
                      <a:endParaRPr lang="en-GB" sz="9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9"/>
                  </a:ext>
                </a:extLst>
              </a:tr>
              <a:tr h="1924822">
                <a:tc gridSpan="4">
                  <a:txBody>
                    <a:bodyPr/>
                    <a:lstStyle/>
                    <a:p>
                      <a:pPr algn="l">
                        <a:spcAft>
                          <a:spcPts val="0"/>
                        </a:spcAft>
                      </a:pPr>
                      <a:r>
                        <a:rPr lang="en-GB" sz="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Please note the following: -</a:t>
                      </a:r>
                      <a:endPar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Waterproof jackets and over trousers, wellington boots and day rucksacks are available to borrow from the Centre at no charge</a:t>
                      </a:r>
                    </a:p>
                    <a:p>
                      <a:pPr marL="342900" lvl="0" indent="-342900" algn="l">
                        <a:spcAft>
                          <a:spcPts val="0"/>
                        </a:spcAft>
                        <a:buFont typeface="Symbol" panose="05050102010706020507" pitchFamily="18" charset="2"/>
                        <a:buChar char=""/>
                      </a:pPr>
                      <a:r>
                        <a:rPr lang="en-GB" sz="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Aerosol deodorants are not allowed at the Centre. Please being a suitable alternative if required</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Chewing gum is not allowed at the Centre, </a:t>
                      </a:r>
                      <a:r>
                        <a:rPr lang="en-GB" sz="800" u="sng"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please do not bring it</a:t>
                      </a: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Students are asked to make sure their clothes and other items are clearly marked with their name; this is especially important for medication such as inhalers. </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The Centre cannot accept responsibility for any valuables, we do not have a safe for student valuables and Centre staff are not allowed to look after them.</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Your stay at one of the Centres is an opportunity to experience time away from mobile and electronic devices – please do not bring mobile phones.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20"/>
                  </a:ext>
                </a:extLst>
              </a:tr>
            </a:tbl>
          </a:graphicData>
        </a:graphic>
      </p:graphicFrame>
      <p:sp>
        <p:nvSpPr>
          <p:cNvPr id="33880" name="Rectangle 7">
            <a:extLst>
              <a:ext uri="{FF2B5EF4-FFF2-40B4-BE49-F238E27FC236}">
                <a16:creationId xmlns:a16="http://schemas.microsoft.com/office/drawing/2014/main" id="{58517CE1-62DE-AAF0-7A3B-CD34F71A1C65}"/>
              </a:ext>
            </a:extLst>
          </p:cNvPr>
          <p:cNvSpPr>
            <a:spLocks noChangeArrowheads="1"/>
          </p:cNvSpPr>
          <p:nvPr/>
        </p:nvSpPr>
        <p:spPr bwMode="auto">
          <a:xfrm>
            <a:off x="684213" y="5300663"/>
            <a:ext cx="8105775" cy="817562"/>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107000"/>
              </a:lnSpc>
              <a:spcBef>
                <a:spcPct val="0"/>
              </a:spcBef>
              <a:spcAft>
                <a:spcPts val="800"/>
              </a:spcAft>
              <a:buClrTx/>
              <a:buSzTx/>
              <a:buFontTx/>
              <a:buNone/>
            </a:pPr>
            <a:r>
              <a:rPr lang="en-US" altLang="en-US" sz="1100">
                <a:solidFill>
                  <a:srgbClr val="000000"/>
                </a:solidFill>
                <a:latin typeface="Arial" panose="020B0604020202020204" pitchFamily="34" charset="0"/>
                <a:ea typeface="Calibri" panose="020F0502020204030204" pitchFamily="34" charset="0"/>
                <a:cs typeface="Times New Roman" panose="02020603050405020304" pitchFamily="18" charset="0"/>
              </a:rPr>
              <a:t>The courses at the Centre involves a lot of time outdoors, whatever the weather, and there is the likelihood of clothes getting wet and muddy. Weather conditions can be unpredictable during both summer and winter, so it is best to come prepared for the worst and then enjoy whatever happens knowing you have more than you need! So, hard wearing, warm clothes that you are happy to get wet and dirty are best. The following should be regarded as a </a:t>
            </a:r>
            <a:r>
              <a:rPr lang="en-US" altLang="en-US" sz="1100" u="sng">
                <a:solidFill>
                  <a:srgbClr val="000000"/>
                </a:solidFill>
                <a:latin typeface="Arial" panose="020B0604020202020204" pitchFamily="34" charset="0"/>
                <a:ea typeface="Calibri" panose="020F0502020204030204" pitchFamily="34" charset="0"/>
                <a:cs typeface="Times New Roman" panose="02020603050405020304" pitchFamily="18" charset="0"/>
              </a:rPr>
              <a:t>minimum</a:t>
            </a:r>
            <a:r>
              <a:rPr lang="en-US" altLang="en-US" sz="1100">
                <a:solidFill>
                  <a:srgbClr val="000000"/>
                </a:solidFill>
                <a:latin typeface="Arial" panose="020B0604020202020204" pitchFamily="34" charset="0"/>
                <a:ea typeface="Calibri" panose="020F0502020204030204" pitchFamily="34" charset="0"/>
                <a:cs typeface="Times New Roman" panose="02020603050405020304" pitchFamily="18" charset="0"/>
              </a:rPr>
              <a:t> for all 5 day courses.</a:t>
            </a:r>
            <a:endParaRPr lang="en-GB" altLang="en-US" sz="11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68059-A094-BF44-A59E-5B7797A9FB05}"/>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0FE713B8-FF1B-D04C-B6A5-DD17E2208DE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27584" y="249979"/>
            <a:ext cx="4768971" cy="3575602"/>
          </a:xfrm>
        </p:spPr>
      </p:pic>
      <p:pic>
        <p:nvPicPr>
          <p:cNvPr id="7" name="Picture 6">
            <a:extLst>
              <a:ext uri="{FF2B5EF4-FFF2-40B4-BE49-F238E27FC236}">
                <a16:creationId xmlns:a16="http://schemas.microsoft.com/office/drawing/2014/main" id="{46043E37-1987-2B49-AF27-9DA2595F4B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4955" y="3618215"/>
            <a:ext cx="4187835" cy="3139888"/>
          </a:xfrm>
          <a:prstGeom prst="rect">
            <a:avLst/>
          </a:prstGeom>
        </p:spPr>
      </p:pic>
      <p:pic>
        <p:nvPicPr>
          <p:cNvPr id="9" name="Picture 8">
            <a:extLst>
              <a:ext uri="{FF2B5EF4-FFF2-40B4-BE49-F238E27FC236}">
                <a16:creationId xmlns:a16="http://schemas.microsoft.com/office/drawing/2014/main" id="{4806F567-7701-9946-911E-B6CB9AF938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38781" y="1772816"/>
            <a:ext cx="4140945" cy="3104731"/>
          </a:xfrm>
          <a:prstGeom prst="rect">
            <a:avLst/>
          </a:prstGeom>
        </p:spPr>
      </p:pic>
    </p:spTree>
    <p:extLst>
      <p:ext uri="{BB962C8B-B14F-4D97-AF65-F5344CB8AC3E}">
        <p14:creationId xmlns:p14="http://schemas.microsoft.com/office/powerpoint/2010/main" val="5294409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DDE68-D09C-7243-BC40-264621807D1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72C4F002-FFCE-E648-B711-A970D1E06EF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9672" y="232338"/>
            <a:ext cx="4896544" cy="6528725"/>
          </a:xfrm>
        </p:spPr>
      </p:pic>
    </p:spTree>
    <p:extLst>
      <p:ext uri="{BB962C8B-B14F-4D97-AF65-F5344CB8AC3E}">
        <p14:creationId xmlns:p14="http://schemas.microsoft.com/office/powerpoint/2010/main" val="4038830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63881-9614-4B14-AE19-ECE5B2EA1CEE}"/>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716BAB57-29A9-5D40-BA12-3372BCC8EA4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580899" y="2564904"/>
            <a:ext cx="5554960" cy="4158576"/>
          </a:xfrm>
        </p:spPr>
      </p:pic>
      <p:pic>
        <p:nvPicPr>
          <p:cNvPr id="11" name="Picture 10">
            <a:extLst>
              <a:ext uri="{FF2B5EF4-FFF2-40B4-BE49-F238E27FC236}">
                <a16:creationId xmlns:a16="http://schemas.microsoft.com/office/drawing/2014/main" id="{3F0BADAC-0C69-1840-B91E-BA42357EBC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96921"/>
            <a:ext cx="5044926" cy="3776752"/>
          </a:xfrm>
          <a:prstGeom prst="rect">
            <a:avLst/>
          </a:prstGeom>
        </p:spPr>
      </p:pic>
    </p:spTree>
    <p:extLst>
      <p:ext uri="{BB962C8B-B14F-4D97-AF65-F5344CB8AC3E}">
        <p14:creationId xmlns:p14="http://schemas.microsoft.com/office/powerpoint/2010/main" val="11915569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80A75-FE82-4874-AE2A-AD79900FF1FB}"/>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0FE555E0-49F0-4EF3-BD51-C6FC4D69B9D6}"/>
              </a:ext>
            </a:extLst>
          </p:cNvPr>
          <p:cNvPicPr>
            <a:picLocks noGrp="1" noChangeAspect="1"/>
          </p:cNvPicPr>
          <p:nvPr>
            <p:ph idx="1"/>
          </p:nvPr>
        </p:nvPicPr>
        <p:blipFill rotWithShape="1">
          <a:blip r:embed="rId2"/>
          <a:srcRect l="32289" t="22795" r="21665" b="14205"/>
          <a:stretch/>
        </p:blipFill>
        <p:spPr>
          <a:xfrm>
            <a:off x="107504" y="116632"/>
            <a:ext cx="8579296" cy="6599458"/>
          </a:xfrm>
          <a:prstGeom prst="rect">
            <a:avLst/>
          </a:prstGeom>
        </p:spPr>
      </p:pic>
    </p:spTree>
    <p:extLst>
      <p:ext uri="{BB962C8B-B14F-4D97-AF65-F5344CB8AC3E}">
        <p14:creationId xmlns:p14="http://schemas.microsoft.com/office/powerpoint/2010/main" val="12307781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62FC8-9EED-4BBC-9479-9C98EAD6C7D5}"/>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A70D5CC4-BEEA-C841-BAD0-CBF60349033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9512" y="0"/>
            <a:ext cx="6099948" cy="3429000"/>
          </a:xfrm>
        </p:spPr>
      </p:pic>
      <p:pic>
        <p:nvPicPr>
          <p:cNvPr id="9" name="Picture 8">
            <a:extLst>
              <a:ext uri="{FF2B5EF4-FFF2-40B4-BE49-F238E27FC236}">
                <a16:creationId xmlns:a16="http://schemas.microsoft.com/office/drawing/2014/main" id="{CDA76B5F-31C2-7341-9165-851AFE2811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3429000"/>
            <a:ext cx="5767071" cy="3241878"/>
          </a:xfrm>
          <a:prstGeom prst="rect">
            <a:avLst/>
          </a:prstGeom>
        </p:spPr>
      </p:pic>
    </p:spTree>
    <p:extLst>
      <p:ext uri="{BB962C8B-B14F-4D97-AF65-F5344CB8AC3E}">
        <p14:creationId xmlns:p14="http://schemas.microsoft.com/office/powerpoint/2010/main" val="2398685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6B6CA-15F7-D66D-30BA-8C8473521B60}"/>
              </a:ext>
            </a:extLst>
          </p:cNvPr>
          <p:cNvSpPr>
            <a:spLocks noGrp="1"/>
          </p:cNvSpPr>
          <p:nvPr>
            <p:ph type="title"/>
          </p:nvPr>
        </p:nvSpPr>
        <p:spPr/>
        <p:txBody>
          <a:bodyPr vert="horz" lIns="91440" tIns="45720" rIns="91440" bIns="45720" anchor="ctr">
            <a:normAutofit/>
          </a:bodyPr>
          <a:lstStyle/>
          <a:p>
            <a:pPr marL="484505"/>
            <a:r>
              <a:rPr lang="en-GB" dirty="0">
                <a:ln w="6350">
                  <a:solidFill>
                    <a:srgbClr val="FF388C">
                      <a:shade val="43000"/>
                    </a:srgbClr>
                  </a:solidFill>
                </a:ln>
              </a:rPr>
              <a:t>Worm's Head</a:t>
            </a:r>
          </a:p>
        </p:txBody>
      </p:sp>
      <p:pic>
        <p:nvPicPr>
          <p:cNvPr id="4" name="Picture 4" descr="A group of people on a rocky beach&#10;&#10;Description automatically generated">
            <a:extLst>
              <a:ext uri="{FF2B5EF4-FFF2-40B4-BE49-F238E27FC236}">
                <a16:creationId xmlns:a16="http://schemas.microsoft.com/office/drawing/2014/main" id="{C113B877-2782-424C-7681-E4F17D898FB8}"/>
              </a:ext>
            </a:extLst>
          </p:cNvPr>
          <p:cNvPicPr>
            <a:picLocks noGrp="1" noChangeAspect="1"/>
          </p:cNvPicPr>
          <p:nvPr>
            <p:ph idx="1"/>
          </p:nvPr>
        </p:nvPicPr>
        <p:blipFill>
          <a:blip r:embed="rId2"/>
          <a:stretch>
            <a:fillRect/>
          </a:stretch>
        </p:blipFill>
        <p:spPr>
          <a:xfrm>
            <a:off x="326591" y="1713111"/>
            <a:ext cx="4552825" cy="3411141"/>
          </a:xfrm>
        </p:spPr>
      </p:pic>
      <p:pic>
        <p:nvPicPr>
          <p:cNvPr id="5" name="Picture 5">
            <a:extLst>
              <a:ext uri="{FF2B5EF4-FFF2-40B4-BE49-F238E27FC236}">
                <a16:creationId xmlns:a16="http://schemas.microsoft.com/office/drawing/2014/main" id="{CB586900-D66B-C30F-1688-574F98D034A7}"/>
              </a:ext>
            </a:extLst>
          </p:cNvPr>
          <p:cNvPicPr>
            <a:picLocks noChangeAspect="1"/>
          </p:cNvPicPr>
          <p:nvPr/>
        </p:nvPicPr>
        <p:blipFill>
          <a:blip r:embed="rId3"/>
          <a:stretch>
            <a:fillRect/>
          </a:stretch>
        </p:blipFill>
        <p:spPr>
          <a:xfrm>
            <a:off x="5388175" y="239596"/>
            <a:ext cx="3350417" cy="2512252"/>
          </a:xfrm>
          <a:prstGeom prst="rect">
            <a:avLst/>
          </a:prstGeom>
        </p:spPr>
      </p:pic>
      <p:pic>
        <p:nvPicPr>
          <p:cNvPr id="6" name="Picture 6">
            <a:extLst>
              <a:ext uri="{FF2B5EF4-FFF2-40B4-BE49-F238E27FC236}">
                <a16:creationId xmlns:a16="http://schemas.microsoft.com/office/drawing/2014/main" id="{45ADE65E-1F91-E49A-32D3-8A38959832D3}"/>
              </a:ext>
            </a:extLst>
          </p:cNvPr>
          <p:cNvPicPr>
            <a:picLocks noChangeAspect="1"/>
          </p:cNvPicPr>
          <p:nvPr/>
        </p:nvPicPr>
        <p:blipFill>
          <a:blip r:embed="rId4"/>
          <a:stretch>
            <a:fillRect/>
          </a:stretch>
        </p:blipFill>
        <p:spPr>
          <a:xfrm>
            <a:off x="4530924" y="3364987"/>
            <a:ext cx="4046934" cy="3030174"/>
          </a:xfrm>
          <a:prstGeom prst="rect">
            <a:avLst/>
          </a:prstGeom>
        </p:spPr>
      </p:pic>
    </p:spTree>
    <p:extLst>
      <p:ext uri="{BB962C8B-B14F-4D97-AF65-F5344CB8AC3E}">
        <p14:creationId xmlns:p14="http://schemas.microsoft.com/office/powerpoint/2010/main" val="5450453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person, hand, close&#10;&#10;Description automatically generated">
            <a:extLst>
              <a:ext uri="{FF2B5EF4-FFF2-40B4-BE49-F238E27FC236}">
                <a16:creationId xmlns:a16="http://schemas.microsoft.com/office/drawing/2014/main" id="{6B0B4D90-AC14-DEEF-1042-2247F9080819}"/>
              </a:ext>
            </a:extLst>
          </p:cNvPr>
          <p:cNvPicPr>
            <a:picLocks noGrp="1" noChangeAspect="1"/>
          </p:cNvPicPr>
          <p:nvPr>
            <p:ph idx="1"/>
          </p:nvPr>
        </p:nvPicPr>
        <p:blipFill>
          <a:blip r:embed="rId2"/>
          <a:stretch>
            <a:fillRect/>
          </a:stretch>
        </p:blipFill>
        <p:spPr>
          <a:xfrm>
            <a:off x="1669229" y="302221"/>
            <a:ext cx="4787558" cy="6375796"/>
          </a:xfrm>
        </p:spPr>
      </p:pic>
      <p:sp>
        <p:nvSpPr>
          <p:cNvPr id="5" name="TextBox 4">
            <a:extLst>
              <a:ext uri="{FF2B5EF4-FFF2-40B4-BE49-F238E27FC236}">
                <a16:creationId xmlns:a16="http://schemas.microsoft.com/office/drawing/2014/main" id="{0ADF3E45-9933-493D-FA4D-336A7302A956}"/>
              </a:ext>
            </a:extLst>
          </p:cNvPr>
          <p:cNvSpPr txBox="1"/>
          <p:nvPr/>
        </p:nvSpPr>
        <p:spPr>
          <a:xfrm>
            <a:off x="7259835" y="1232297"/>
            <a:ext cx="14287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Octopus </a:t>
            </a:r>
          </a:p>
        </p:txBody>
      </p:sp>
    </p:spTree>
    <p:extLst>
      <p:ext uri="{BB962C8B-B14F-4D97-AF65-F5344CB8AC3E}">
        <p14:creationId xmlns:p14="http://schemas.microsoft.com/office/powerpoint/2010/main" val="4384766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CAE38389-E420-EA54-763D-176C279CB0DF}"/>
              </a:ext>
            </a:extLst>
          </p:cNvPr>
          <p:cNvPicPr>
            <a:picLocks noGrp="1" noChangeAspect="1"/>
          </p:cNvPicPr>
          <p:nvPr>
            <p:ph idx="1"/>
          </p:nvPr>
        </p:nvPicPr>
        <p:blipFill>
          <a:blip r:embed="rId2"/>
          <a:stretch>
            <a:fillRect/>
          </a:stretch>
        </p:blipFill>
        <p:spPr>
          <a:xfrm>
            <a:off x="1490635" y="266501"/>
            <a:ext cx="4876855" cy="6474023"/>
          </a:xfrm>
        </p:spPr>
      </p:pic>
      <p:sp>
        <p:nvSpPr>
          <p:cNvPr id="5" name="TextBox 4">
            <a:extLst>
              <a:ext uri="{FF2B5EF4-FFF2-40B4-BE49-F238E27FC236}">
                <a16:creationId xmlns:a16="http://schemas.microsoft.com/office/drawing/2014/main" id="{A63913A8-E1BC-67F3-468C-886D9ACCCE32}"/>
              </a:ext>
            </a:extLst>
          </p:cNvPr>
          <p:cNvSpPr txBox="1"/>
          <p:nvPr/>
        </p:nvSpPr>
        <p:spPr>
          <a:xfrm>
            <a:off x="6929437" y="848320"/>
            <a:ext cx="190202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...and seals!</a:t>
            </a:r>
          </a:p>
        </p:txBody>
      </p:sp>
    </p:spTree>
    <p:extLst>
      <p:ext uri="{BB962C8B-B14F-4D97-AF65-F5344CB8AC3E}">
        <p14:creationId xmlns:p14="http://schemas.microsoft.com/office/powerpoint/2010/main" val="29513166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E7B6D-545B-4E13-BCE6-90FB61CA7488}"/>
              </a:ext>
            </a:extLst>
          </p:cNvPr>
          <p:cNvSpPr>
            <a:spLocks noGrp="1"/>
          </p:cNvSpPr>
          <p:nvPr>
            <p:ph type="title"/>
          </p:nvPr>
        </p:nvSpPr>
        <p:spPr/>
        <p:txBody>
          <a:bodyPr/>
          <a:lstStyle/>
          <a:p>
            <a:endParaRPr lang="en-GB"/>
          </a:p>
        </p:txBody>
      </p:sp>
      <p:pic>
        <p:nvPicPr>
          <p:cNvPr id="8" name="Content Placeholder 7">
            <a:extLst>
              <a:ext uri="{FF2B5EF4-FFF2-40B4-BE49-F238E27FC236}">
                <a16:creationId xmlns:a16="http://schemas.microsoft.com/office/drawing/2014/main" id="{1BA44025-9A9B-0C43-8717-4605B18D2F0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9511" y="116632"/>
            <a:ext cx="8988491" cy="6741368"/>
          </a:xfrm>
        </p:spPr>
      </p:pic>
    </p:spTree>
    <p:extLst>
      <p:ext uri="{BB962C8B-B14F-4D97-AF65-F5344CB8AC3E}">
        <p14:creationId xmlns:p14="http://schemas.microsoft.com/office/powerpoint/2010/main" val="13618660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AC001-86C6-0F15-5FDF-B0D81F2FCA00}"/>
              </a:ext>
            </a:extLst>
          </p:cNvPr>
          <p:cNvSpPr>
            <a:spLocks noGrp="1"/>
          </p:cNvSpPr>
          <p:nvPr>
            <p:ph type="title"/>
          </p:nvPr>
        </p:nvSpPr>
        <p:spPr/>
        <p:txBody>
          <a:bodyPr vert="horz" lIns="91440" tIns="45720" rIns="91440" bIns="45720" anchor="ctr">
            <a:normAutofit/>
          </a:bodyPr>
          <a:lstStyle/>
          <a:p>
            <a:pPr marL="484505"/>
            <a:r>
              <a:rPr lang="en-US" dirty="0">
                <a:ln w="6350">
                  <a:solidFill>
                    <a:srgbClr val="FF388C">
                      <a:shade val="43000"/>
                    </a:srgbClr>
                  </a:solidFill>
                </a:ln>
              </a:rPr>
              <a:t>Merchandise</a:t>
            </a:r>
          </a:p>
        </p:txBody>
      </p:sp>
      <p:sp>
        <p:nvSpPr>
          <p:cNvPr id="3" name="Content Placeholder 2">
            <a:extLst>
              <a:ext uri="{FF2B5EF4-FFF2-40B4-BE49-F238E27FC236}">
                <a16:creationId xmlns:a16="http://schemas.microsoft.com/office/drawing/2014/main" id="{4E68727F-531E-8305-758F-838088370112}"/>
              </a:ext>
            </a:extLst>
          </p:cNvPr>
          <p:cNvSpPr>
            <a:spLocks noGrp="1"/>
          </p:cNvSpPr>
          <p:nvPr>
            <p:ph idx="1"/>
          </p:nvPr>
        </p:nvSpPr>
        <p:spPr/>
        <p:txBody>
          <a:bodyPr vert="horz" lIns="91440" tIns="45720" rIns="91440" bIns="45720" anchor="t">
            <a:normAutofit lnSpcReduction="10000"/>
          </a:bodyPr>
          <a:lstStyle/>
          <a:p>
            <a:pPr marL="447675" indent="-383540"/>
            <a:r>
              <a:rPr lang="en-GB" dirty="0"/>
              <a:t>Hoodies and/or T-shirts – will need to be pre-ordered. Details to follow later in the year. </a:t>
            </a:r>
            <a:endParaRPr lang="en-US" dirty="0"/>
          </a:p>
          <a:p>
            <a:pPr marL="447675" indent="-383540"/>
            <a:r>
              <a:rPr lang="en-GB" dirty="0"/>
              <a:t>Shop items – there will be a small selection of items to buy on the last evening at </a:t>
            </a:r>
            <a:r>
              <a:rPr lang="en-GB" dirty="0" err="1"/>
              <a:t>Kilvrough</a:t>
            </a:r>
            <a:r>
              <a:rPr lang="en-GB" dirty="0"/>
              <a:t> (</a:t>
            </a:r>
            <a:r>
              <a:rPr lang="en-GB" dirty="0" err="1"/>
              <a:t>eg</a:t>
            </a:r>
            <a:r>
              <a:rPr lang="en-GB" dirty="0"/>
              <a:t> key rings). Details tbc closer to the time. Children will need to bring in the exact money for the items they want and hand this in on the morning of departure. </a:t>
            </a:r>
          </a:p>
          <a:p>
            <a:pPr marL="447675" indent="-383540"/>
            <a:endParaRPr lang="en-US" dirty="0"/>
          </a:p>
        </p:txBody>
      </p:sp>
    </p:spTree>
    <p:extLst>
      <p:ext uri="{BB962C8B-B14F-4D97-AF65-F5344CB8AC3E}">
        <p14:creationId xmlns:p14="http://schemas.microsoft.com/office/powerpoint/2010/main" val="46262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5A2BD-EC50-C244-941D-6700878E705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CECC9DD-A247-414D-9557-EFD4D9D5C80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85132" y="27898"/>
            <a:ext cx="5040898" cy="3780674"/>
          </a:xfrm>
        </p:spPr>
      </p:pic>
      <p:pic>
        <p:nvPicPr>
          <p:cNvPr id="7" name="Picture 6">
            <a:extLst>
              <a:ext uri="{FF2B5EF4-FFF2-40B4-BE49-F238E27FC236}">
                <a16:creationId xmlns:a16="http://schemas.microsoft.com/office/drawing/2014/main" id="{442C912D-E419-A34B-BC0A-68EB2E15B1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58" y="1340768"/>
            <a:ext cx="4036073" cy="5381430"/>
          </a:xfrm>
          <a:prstGeom prst="rect">
            <a:avLst/>
          </a:prstGeom>
        </p:spPr>
      </p:pic>
      <p:sp>
        <p:nvSpPr>
          <p:cNvPr id="9" name="TextBox 8">
            <a:extLst>
              <a:ext uri="{FF2B5EF4-FFF2-40B4-BE49-F238E27FC236}">
                <a16:creationId xmlns:a16="http://schemas.microsoft.com/office/drawing/2014/main" id="{37F003D0-63AC-AD45-8B7C-A7BFD71B540F}"/>
              </a:ext>
            </a:extLst>
          </p:cNvPr>
          <p:cNvSpPr txBox="1"/>
          <p:nvPr/>
        </p:nvSpPr>
        <p:spPr>
          <a:xfrm>
            <a:off x="4716016" y="4005064"/>
            <a:ext cx="3744416" cy="1200329"/>
          </a:xfrm>
          <a:prstGeom prst="rect">
            <a:avLst/>
          </a:prstGeom>
          <a:noFill/>
        </p:spPr>
        <p:txBody>
          <a:bodyPr wrap="square" rtlCol="0">
            <a:spAutoFit/>
          </a:bodyPr>
          <a:lstStyle/>
          <a:p>
            <a:r>
              <a:rPr lang="en-US" sz="3600" dirty="0"/>
              <a:t>Evening walk to </a:t>
            </a:r>
            <a:r>
              <a:rPr lang="en-US" sz="3600" dirty="0" err="1"/>
              <a:t>Pennard</a:t>
            </a:r>
            <a:r>
              <a:rPr lang="en-US" sz="3600" dirty="0"/>
              <a:t> Castle</a:t>
            </a:r>
          </a:p>
        </p:txBody>
      </p:sp>
    </p:spTree>
    <p:extLst>
      <p:ext uri="{BB962C8B-B14F-4D97-AF65-F5344CB8AC3E}">
        <p14:creationId xmlns:p14="http://schemas.microsoft.com/office/powerpoint/2010/main" val="4119832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DFDDE-87C1-7076-BDEB-49DF0C48BCFA}"/>
              </a:ext>
            </a:extLst>
          </p:cNvPr>
          <p:cNvSpPr>
            <a:spLocks noGrp="1"/>
          </p:cNvSpPr>
          <p:nvPr>
            <p:ph type="title"/>
          </p:nvPr>
        </p:nvSpPr>
        <p:spPr/>
        <p:txBody>
          <a:bodyPr vert="horz" lIns="91440" tIns="45720" rIns="91440" bIns="45720" anchor="ctr">
            <a:normAutofit/>
          </a:bodyPr>
          <a:lstStyle/>
          <a:p>
            <a:pPr marL="484505"/>
            <a:r>
              <a:rPr lang="en-GB" sz="2000" dirty="0">
                <a:ln w="6350">
                  <a:solidFill>
                    <a:srgbClr val="FF388C">
                      <a:shade val="43000"/>
                    </a:srgbClr>
                  </a:solidFill>
                </a:ln>
                <a:solidFill>
                  <a:schemeClr val="tx1"/>
                </a:solidFill>
              </a:rPr>
              <a:t>Orienteering in the dark!</a:t>
            </a:r>
          </a:p>
        </p:txBody>
      </p:sp>
      <p:pic>
        <p:nvPicPr>
          <p:cNvPr id="4" name="Picture 4">
            <a:extLst>
              <a:ext uri="{FF2B5EF4-FFF2-40B4-BE49-F238E27FC236}">
                <a16:creationId xmlns:a16="http://schemas.microsoft.com/office/drawing/2014/main" id="{B7808B82-FCB2-6D16-66E9-60DE97D115F0}"/>
              </a:ext>
            </a:extLst>
          </p:cNvPr>
          <p:cNvPicPr>
            <a:picLocks noGrp="1" noChangeAspect="1"/>
          </p:cNvPicPr>
          <p:nvPr>
            <p:ph idx="1"/>
          </p:nvPr>
        </p:nvPicPr>
        <p:blipFill>
          <a:blip r:embed="rId2"/>
          <a:stretch>
            <a:fillRect/>
          </a:stretch>
        </p:blipFill>
        <p:spPr>
          <a:xfrm>
            <a:off x="820217" y="2570360"/>
            <a:ext cx="4592489" cy="3446860"/>
          </a:xfrm>
        </p:spPr>
      </p:pic>
      <p:pic>
        <p:nvPicPr>
          <p:cNvPr id="5" name="Picture 5" descr="A picture containing text&#10;&#10;Description automatically generated">
            <a:extLst>
              <a:ext uri="{FF2B5EF4-FFF2-40B4-BE49-F238E27FC236}">
                <a16:creationId xmlns:a16="http://schemas.microsoft.com/office/drawing/2014/main" id="{19E8FB0B-7DF5-2A78-A9D5-07DD6783786B}"/>
              </a:ext>
            </a:extLst>
          </p:cNvPr>
          <p:cNvPicPr>
            <a:picLocks noChangeAspect="1"/>
          </p:cNvPicPr>
          <p:nvPr/>
        </p:nvPicPr>
        <p:blipFill>
          <a:blip r:embed="rId3"/>
          <a:stretch>
            <a:fillRect/>
          </a:stretch>
        </p:blipFill>
        <p:spPr>
          <a:xfrm>
            <a:off x="5906095" y="376833"/>
            <a:ext cx="2743200" cy="3657600"/>
          </a:xfrm>
          <a:prstGeom prst="rect">
            <a:avLst/>
          </a:prstGeom>
        </p:spPr>
      </p:pic>
    </p:spTree>
    <p:extLst>
      <p:ext uri="{BB962C8B-B14F-4D97-AF65-F5344CB8AC3E}">
        <p14:creationId xmlns:p14="http://schemas.microsoft.com/office/powerpoint/2010/main" val="13954092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16632" y="-387424"/>
            <a:ext cx="11911135" cy="6696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31622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A9DEBF-9B10-AAA5-B5A1-90F6E20C4E30}"/>
              </a:ext>
            </a:extLst>
          </p:cNvPr>
          <p:cNvSpPr>
            <a:spLocks noGrp="1"/>
          </p:cNvSpPr>
          <p:nvPr>
            <p:ph idx="1"/>
          </p:nvPr>
        </p:nvSpPr>
        <p:spPr>
          <a:xfrm>
            <a:off x="457200" y="620688"/>
            <a:ext cx="8229600" cy="5834120"/>
          </a:xfrm>
        </p:spPr>
        <p:txBody>
          <a:bodyPr vert="horz" lIns="91440" tIns="45720" rIns="91440" bIns="45720" anchor="t">
            <a:normAutofit/>
          </a:bodyPr>
          <a:lstStyle/>
          <a:p>
            <a:pPr marL="447675" indent="-383540"/>
            <a:r>
              <a:rPr lang="en-GB" dirty="0"/>
              <a:t>Medicines – handed in to designated adult  on arrival at school. </a:t>
            </a:r>
            <a:endParaRPr lang="en-US"/>
          </a:p>
          <a:p>
            <a:pPr marL="447675" indent="-383540"/>
            <a:endParaRPr lang="en-GB" dirty="0"/>
          </a:p>
        </p:txBody>
      </p:sp>
    </p:spTree>
    <p:extLst>
      <p:ext uri="{BB962C8B-B14F-4D97-AF65-F5344CB8AC3E}">
        <p14:creationId xmlns:p14="http://schemas.microsoft.com/office/powerpoint/2010/main" val="3109002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690104"/>
          </a:xfrm>
        </p:spPr>
        <p:txBody>
          <a:bodyPr vert="horz" lIns="91440" tIns="45720" rIns="91440" bIns="45720" anchor="t">
            <a:normAutofit fontScale="77500" lnSpcReduction="20000"/>
          </a:bodyPr>
          <a:lstStyle/>
          <a:p>
            <a:pPr marL="447675" indent="-383540"/>
            <a:endParaRPr lang="en-GB" dirty="0">
              <a:solidFill>
                <a:srgbClr val="FF0000"/>
              </a:solidFill>
            </a:endParaRPr>
          </a:p>
          <a:p>
            <a:pPr marL="447675" indent="-383540"/>
            <a:r>
              <a:rPr lang="en-GB">
                <a:solidFill>
                  <a:srgbClr val="FF0000"/>
                </a:solidFill>
              </a:rPr>
              <a:t>Total cost is £396 which includes coach, </a:t>
            </a:r>
            <a:r>
              <a:rPr lang="en-GB" dirty="0">
                <a:solidFill>
                  <a:srgbClr val="FF0000"/>
                </a:solidFill>
              </a:rPr>
              <a:t>activities, accommodation and food as well as hiring of all the equipment there. </a:t>
            </a:r>
            <a:endParaRPr lang="en-US" dirty="0">
              <a:solidFill>
                <a:srgbClr val="FF0000"/>
              </a:solidFill>
            </a:endParaRPr>
          </a:p>
          <a:p>
            <a:pPr marL="447675" indent="-383540"/>
            <a:r>
              <a:rPr lang="en-GB">
                <a:solidFill>
                  <a:srgbClr val="000000"/>
                </a:solidFill>
                <a:latin typeface="Aptos"/>
              </a:rPr>
              <a:t>£76 - 31/10 — non-refundable deposit</a:t>
            </a:r>
          </a:p>
          <a:p>
            <a:pPr marL="447675" indent="-383540"/>
            <a:r>
              <a:rPr lang="en-GB">
                <a:solidFill>
                  <a:srgbClr val="000000"/>
                </a:solidFill>
                <a:latin typeface="Aptos"/>
              </a:rPr>
              <a:t>£64 - 26/11</a:t>
            </a:r>
          </a:p>
          <a:p>
            <a:pPr marL="447675" indent="-383540"/>
            <a:r>
              <a:rPr lang="en-GB">
                <a:solidFill>
                  <a:srgbClr val="000000"/>
                </a:solidFill>
                <a:latin typeface="Aptos"/>
              </a:rPr>
              <a:t>£64 - 31/01</a:t>
            </a:r>
          </a:p>
          <a:p>
            <a:pPr marL="447675" indent="-383540"/>
            <a:r>
              <a:rPr lang="en-GB">
                <a:solidFill>
                  <a:srgbClr val="000000"/>
                </a:solidFill>
                <a:latin typeface="Aptos"/>
              </a:rPr>
              <a:t>£64 - 28/02</a:t>
            </a:r>
          </a:p>
          <a:p>
            <a:pPr marL="447675" indent="-383540"/>
            <a:r>
              <a:rPr lang="en-GB">
                <a:solidFill>
                  <a:srgbClr val="000000"/>
                </a:solidFill>
                <a:latin typeface="Aptos"/>
              </a:rPr>
              <a:t>£64 - 31/03</a:t>
            </a:r>
          </a:p>
          <a:p>
            <a:pPr marL="447675" indent="-383540"/>
            <a:r>
              <a:rPr lang="en-GB">
                <a:solidFill>
                  <a:srgbClr val="000000"/>
                </a:solidFill>
                <a:latin typeface="Aptos"/>
              </a:rPr>
              <a:t>£64 - 30/04</a:t>
            </a:r>
            <a:endParaRPr lang="en-GB"/>
          </a:p>
          <a:p>
            <a:pPr marL="64135" indent="0">
              <a:buNone/>
            </a:pPr>
            <a:endParaRPr lang="en-GB" dirty="0">
              <a:solidFill>
                <a:srgbClr val="FF0000"/>
              </a:solidFill>
            </a:endParaRPr>
          </a:p>
          <a:p>
            <a:pPr marL="447675" indent="-383540"/>
            <a:r>
              <a:rPr lang="en-GB" dirty="0"/>
              <a:t>Any questions or concerns- please catch us on the playground at the end of the day or email via the school office.</a:t>
            </a:r>
          </a:p>
          <a:p>
            <a:pPr marL="63500" indent="0">
              <a:buNone/>
            </a:pPr>
            <a:endParaRPr lang="en-GB" dirty="0"/>
          </a:p>
          <a:p>
            <a:pPr marL="447675" indent="-383540"/>
            <a:r>
              <a:rPr lang="en-GB" dirty="0"/>
              <a:t>Please could you complete and return the </a:t>
            </a:r>
            <a:r>
              <a:rPr lang="en-GB" b="1" dirty="0"/>
              <a:t>Parental Consent form </a:t>
            </a:r>
            <a:r>
              <a:rPr lang="en-GB" dirty="0"/>
              <a:t>as soon as possible.</a:t>
            </a:r>
          </a:p>
          <a:p>
            <a:pPr marL="63500" indent="0">
              <a:buNone/>
            </a:pPr>
            <a:endParaRPr lang="en-GB" dirty="0"/>
          </a:p>
          <a:p>
            <a:pPr marL="63500" indent="0">
              <a:buNone/>
            </a:pPr>
            <a:endParaRPr lang="en-GB" dirty="0"/>
          </a:p>
        </p:txBody>
      </p:sp>
    </p:spTree>
    <p:extLst>
      <p:ext uri="{BB962C8B-B14F-4D97-AF65-F5344CB8AC3E}">
        <p14:creationId xmlns:p14="http://schemas.microsoft.com/office/powerpoint/2010/main" val="24678281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FBBC5-7F4E-82B5-4C75-829CD6687B8E}"/>
              </a:ext>
            </a:extLst>
          </p:cNvPr>
          <p:cNvSpPr>
            <a:spLocks noGrp="1"/>
          </p:cNvSpPr>
          <p:nvPr>
            <p:ph type="title"/>
          </p:nvPr>
        </p:nvSpPr>
        <p:spPr/>
        <p:txBody>
          <a:bodyPr vert="horz" lIns="91440" tIns="45720" rIns="91440" bIns="45720" anchor="ctr">
            <a:normAutofit/>
          </a:bodyPr>
          <a:lstStyle/>
          <a:p>
            <a:pPr marL="484505"/>
            <a:r>
              <a:rPr lang="en-US" dirty="0">
                <a:ln w="6350">
                  <a:solidFill>
                    <a:srgbClr val="FF388C">
                      <a:shade val="43000"/>
                    </a:srgbClr>
                  </a:solidFill>
                </a:ln>
              </a:rPr>
              <a:t>Any questions?</a:t>
            </a:r>
          </a:p>
        </p:txBody>
      </p:sp>
    </p:spTree>
    <p:extLst>
      <p:ext uri="{BB962C8B-B14F-4D97-AF65-F5344CB8AC3E}">
        <p14:creationId xmlns:p14="http://schemas.microsoft.com/office/powerpoint/2010/main" val="28336185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Permissions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Read xmlns="1095825a-ff4a-4656-b561-bd0c70d70820"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_dlc_DocId xmlns="f7b32164-f257-4eb2-9bcc-3f72bf860f94">VAZQFKPQAFKS-393519807-240739</_dlc_DocId>
    <_dlc_DocIdUrl xmlns="f7b32164-f257-4eb2-9bcc-3f72bf860f94">
      <Url>https://fccoxonschuk.sharepoint.com/sites/JBL-StaffShared/_layouts/15/DocIdRedir.aspx?ID=VAZQFKPQAFKS-393519807-240739</Url>
      <Description>VAZQFKPQAFKS-393519807-240739</Description>
    </_dlc_DocIdUrl>
    <Thumbnail xmlns="1095825a-ff4a-4656-b561-bd0c70d70820" xsi:nil="true"/>
    <picture xmlns="1095825a-ff4a-4656-b561-bd0c70d70820">
      <Url xsi:nil="true"/>
      <Description xsi:nil="true"/>
    </pictur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7" ma:contentTypeDescription="Create a new document." ma:contentTypeScope="" ma:versionID="9c8a639b531e780be95ced52724118d0">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f58d571a8a05606f21c13ea79777c96f"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3:_dlc_DocId" minOccurs="0"/>
                <xsd:element ref="ns3:_dlc_DocIdUrl" minOccurs="0"/>
                <xsd:element ref="ns3:_dlc_DocIdPersistId" minOccurs="0"/>
                <xsd:element ref="ns2:Read" minOccurs="0"/>
                <xsd:element ref="ns2:lcf76f155ced4ddcb4097134ff3c332f" minOccurs="0"/>
                <xsd:element ref="ns3:TaxCatchAll" minOccurs="0"/>
                <xsd:element ref="ns2:MediaServiceObjectDetectorVersions" minOccurs="0"/>
                <xsd:element ref="ns2:Thumbnail" minOccurs="0"/>
                <xsd:element ref="ns2:picture"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Location" ma:index="24"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Read" ma:index="29" nillable="true" ma:displayName="Read" ma:internalName="Read">
      <xsd:simpleType>
        <xsd:restriction base="dms:Text">
          <xsd:maxLength value="255"/>
        </xsd:restriction>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3" nillable="true" ma:displayName="MediaServiceObjectDetectorVersions" ma:description="" ma:hidden="true" ma:indexed="true" ma:internalName="MediaServiceObjectDetectorVersions" ma:readOnly="true">
      <xsd:simpleType>
        <xsd:restriction base="dms:Text"/>
      </xsd:simpleType>
    </xsd:element>
    <xsd:element name="Thumbnail" ma:index="34" nillable="true" ma:displayName="Thumbnail" ma:format="Thumbnail" ma:internalName="Thumbnail">
      <xsd:simpleType>
        <xsd:restriction base="dms:Unknown"/>
      </xsd:simpleType>
    </xsd:element>
    <xsd:element name="picture" ma:index="35" nillable="true" ma:displayName="picture" ma:format="Hyperlink" ma:internalName="pictur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SearchProperties" ma:index="36" nillable="true" ma:displayName="MediaServiceSearchProperties" ma:hidden="true" ma:internalName="MediaServiceSearchProperties" ma:readOnly="true">
      <xsd:simpleType>
        <xsd:restriction base="dms:Note"/>
      </xsd:simpleType>
    </xsd:element>
    <xsd:element name="MediaServiceBillingMetadata" ma:index="3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element name="_dlc_DocId" ma:index="26" nillable="true" ma:displayName="Document ID Value" ma:description="The value of the document ID assigned to this item." ma:internalName="_dlc_DocId" ma:readOnly="true">
      <xsd:simpleType>
        <xsd:restriction base="dms:Text"/>
      </xsd:simpleType>
    </xsd:element>
    <xsd:element name="_dlc_DocIdUrl" ma:index="2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8" nillable="true" ma:displayName="Persist ID" ma:description="Keep ID on add." ma:hidden="true" ma:internalName="_dlc_DocIdPersistId" ma:readOnly="true">
      <xsd:simpleType>
        <xsd:restriction base="dms:Boolean"/>
      </xsd:simpleType>
    </xsd:element>
    <xsd:element name="TaxCatchAll" ma:index="32" nillable="true" ma:displayName="Taxonomy Catch All Column" ma:hidden="true" ma:list="{9d4de926-fc89-426f-8230-e1633e049e7e}"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AA0E8B6-3B16-4F30-A702-BAE9EE0F33E9}">
  <ds:schemaRefs>
    <ds:schemaRef ds:uri="http://schemas.microsoft.com/office/2006/metadata/properties"/>
    <ds:schemaRef ds:uri="http://schemas.microsoft.com/office/infopath/2007/PartnerControls"/>
    <ds:schemaRef ds:uri="1095825a-ff4a-4656-b561-bd0c70d70820"/>
    <ds:schemaRef ds:uri="f7b32164-f257-4eb2-9bcc-3f72bf860f94"/>
  </ds:schemaRefs>
</ds:datastoreItem>
</file>

<file path=customXml/itemProps2.xml><?xml version="1.0" encoding="utf-8"?>
<ds:datastoreItem xmlns:ds="http://schemas.openxmlformats.org/officeDocument/2006/customXml" ds:itemID="{616A697E-7D86-4B61-AE42-FFE6D7FACB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95825a-ff4a-4656-b561-bd0c70d70820"/>
    <ds:schemaRef ds:uri="f7b32164-f257-4eb2-9bcc-3f72bf860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8FEC1A9-AD63-4C47-929F-4546200CF7B8}">
  <ds:schemaRefs>
    <ds:schemaRef ds:uri="http://schemas.microsoft.com/sharepoint/events"/>
  </ds:schemaRefs>
</ds:datastoreItem>
</file>

<file path=customXml/itemProps4.xml><?xml version="1.0" encoding="utf-8"?>
<ds:datastoreItem xmlns:ds="http://schemas.openxmlformats.org/officeDocument/2006/customXml" ds:itemID="{5573D7A3-751D-4B29-890C-B10DA3DB30E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Verve</Template>
  <TotalTime>337</TotalTime>
  <Words>2181</Words>
  <Application>Microsoft Office PowerPoint</Application>
  <PresentationFormat>On-screen Show (4:3)</PresentationFormat>
  <Paragraphs>264</Paragraphs>
  <Slides>43</Slides>
  <Notes>21</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Verve</vt:lpstr>
      <vt:lpstr>Kilvrough Manor Swansea</vt:lpstr>
      <vt:lpstr>Oxfordshire Outdoors</vt:lpstr>
      <vt:lpstr>Monday 8th June – Friday 12th June 2026</vt:lpstr>
      <vt:lpstr>Monday 8th June  to Friday 12th June  </vt:lpstr>
      <vt:lpstr>Where are we?</vt:lpstr>
      <vt:lpstr>Quality Accommodation</vt:lpstr>
      <vt:lpstr>Rooms</vt:lpstr>
      <vt:lpstr>Common room / Lounge</vt:lpstr>
      <vt:lpstr>Bathrooms</vt:lpstr>
      <vt:lpstr> Dining Areas and Catering</vt:lpstr>
      <vt:lpstr>Who will be going…</vt:lpstr>
      <vt:lpstr>Day Activities (Examples)</vt:lpstr>
      <vt:lpstr>Evenings</vt:lpstr>
      <vt:lpstr>Safety and Encouragement</vt:lpstr>
      <vt:lpstr>Stepping Out of Your Comfort Zone</vt:lpstr>
      <vt:lpstr>Building Skills and Confidence</vt:lpstr>
      <vt:lpstr>Positive Learning Environment</vt:lpstr>
      <vt:lpstr>Discover your potential</vt:lpstr>
      <vt:lpstr>Trust  and Responsibility.  Learning to manage risks safely </vt:lpstr>
      <vt:lpstr>Effort and Achievement</vt:lpstr>
      <vt:lpstr>Enjoying Challenges Together</vt:lpstr>
      <vt:lpstr>Enjoyment and Success</vt:lpstr>
      <vt:lpstr>A Range of Activities</vt:lpstr>
      <vt:lpstr>Daily Routine</vt:lpstr>
      <vt:lpstr>Jobs</vt:lpstr>
      <vt:lpstr>What you will need…</vt:lpstr>
      <vt:lpstr>Kit List</vt:lpstr>
      <vt:lpstr>PowerPoint Presentation</vt:lpstr>
      <vt:lpstr>PowerPoint Presentation</vt:lpstr>
      <vt:lpstr>PowerPoint Presentation</vt:lpstr>
      <vt:lpstr>PowerPoint Presentation</vt:lpstr>
      <vt:lpstr>PowerPoint Presentation</vt:lpstr>
      <vt:lpstr>Worm's Head</vt:lpstr>
      <vt:lpstr>PowerPoint Presentation</vt:lpstr>
      <vt:lpstr>PowerPoint Presentation</vt:lpstr>
      <vt:lpstr>PowerPoint Presentation</vt:lpstr>
      <vt:lpstr>Merchandise</vt:lpstr>
      <vt:lpstr>PowerPoint Presentation</vt:lpstr>
      <vt:lpstr>Orienteering in the dark!</vt:lpstr>
      <vt:lpstr>PowerPoint Presentation</vt:lpstr>
      <vt:lpstr>PowerPoint Presentation</vt:lpstr>
      <vt:lpstr>PowerPoint Presentation</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Kilvrough Manor Swansea</dc:title>
  <dc:creator>Suzanne</dc:creator>
  <cp:lastModifiedBy>Sam Cairns</cp:lastModifiedBy>
  <cp:revision>307</cp:revision>
  <dcterms:created xsi:type="dcterms:W3CDTF">2017-10-20T19:32:17Z</dcterms:created>
  <dcterms:modified xsi:type="dcterms:W3CDTF">2025-09-24T20:40:02Z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_dlc_DocIdItemGuid">
    <vt:lpwstr>b8db1a6e-9e23-4d92-bb30-9e8a7561b61d</vt:lpwstr>
  </property>
  <property fmtid="{D5CDD505-2E9C-101B-9397-08002B2CF9AE}" pid="4" name="MediaServiceImageTags">
    <vt:lpwstr/>
  </property>
</Properties>
</file>