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Lst>
  <p:sldSz cy="6858000" cx="9144000"/>
  <p:notesSz cx="6662725" cy="9926625"/>
  <p:embeddedFontLst>
    <p:embeddedFont>
      <p:font typeface="Garamond"/>
      <p:regular r:id="rId37"/>
      <p:bold r:id="rId38"/>
      <p:italic r:id="rId39"/>
      <p:boldItalic r:id="rId40"/>
    </p:embeddedFont>
    <p:embeddedFont>
      <p:font typeface="Arimo"/>
      <p:regular r:id="rId41"/>
      <p:bold r:id="rId42"/>
      <p:italic r:id="rId43"/>
      <p:boldItalic r:id="rId4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http://customooxmlschemas.google.com/">
      <go:slidesCustomData xmlns:go="http://customooxmlschemas.google.com/" r:id="rId45" roundtripDataSignature="AMtx7mjPSvjg2enWBw938yKgnwZrJJEGm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Garamond-boldItalic.fntdata"/><Relationship Id="rId20" Type="http://schemas.openxmlformats.org/officeDocument/2006/relationships/slide" Target="slides/slide15.xml"/><Relationship Id="rId42" Type="http://schemas.openxmlformats.org/officeDocument/2006/relationships/font" Target="fonts/Arimo-bold.fntdata"/><Relationship Id="rId41" Type="http://schemas.openxmlformats.org/officeDocument/2006/relationships/font" Target="fonts/Arimo-regular.fntdata"/><Relationship Id="rId22" Type="http://schemas.openxmlformats.org/officeDocument/2006/relationships/slide" Target="slides/slide17.xml"/><Relationship Id="rId44" Type="http://schemas.openxmlformats.org/officeDocument/2006/relationships/font" Target="fonts/Arimo-boldItalic.fntdata"/><Relationship Id="rId21" Type="http://schemas.openxmlformats.org/officeDocument/2006/relationships/slide" Target="slides/slide16.xml"/><Relationship Id="rId43" Type="http://schemas.openxmlformats.org/officeDocument/2006/relationships/font" Target="fonts/Arimo-italic.fntdata"/><Relationship Id="rId24" Type="http://schemas.openxmlformats.org/officeDocument/2006/relationships/slide" Target="slides/slide19.xml"/><Relationship Id="rId23" Type="http://schemas.openxmlformats.org/officeDocument/2006/relationships/slide" Target="slides/slide18.xml"/><Relationship Id="rId45" Type="http://customschemas.google.com/relationships/presentationmetadata" Target="meta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font" Target="fonts/Garamond-regular.fntdata"/><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font" Target="fonts/Garamond-italic.fntdata"/><Relationship Id="rId16" Type="http://schemas.openxmlformats.org/officeDocument/2006/relationships/slide" Target="slides/slide11.xml"/><Relationship Id="rId38" Type="http://schemas.openxmlformats.org/officeDocument/2006/relationships/font" Target="fonts/Garamond-bold.fntdata"/><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887186" cy="496332"/>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774010" y="0"/>
            <a:ext cx="2887186" cy="496332"/>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850900"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66274" y="4715153"/>
            <a:ext cx="5330190" cy="4466987"/>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428583"/>
            <a:ext cx="2887186" cy="496332"/>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774010" y="9428583"/>
            <a:ext cx="2887186" cy="496332"/>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 name="Shape 39"/>
        <p:cNvGrpSpPr/>
        <p:nvPr/>
      </p:nvGrpSpPr>
      <p:grpSpPr>
        <a:xfrm>
          <a:off x="0" y="0"/>
          <a:ext cx="0" cy="0"/>
          <a:chOff x="0" y="0"/>
          <a:chExt cx="0" cy="0"/>
        </a:xfrm>
      </p:grpSpPr>
      <p:sp>
        <p:nvSpPr>
          <p:cNvPr id="40" name="Google Shape;40;p1:notes"/>
          <p:cNvSpPr txBox="1"/>
          <p:nvPr>
            <p:ph idx="1" type="body"/>
          </p:nvPr>
        </p:nvSpPr>
        <p:spPr>
          <a:xfrm>
            <a:off x="666274" y="4715153"/>
            <a:ext cx="5330190" cy="446698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 name="Google Shape;41;p1:notes"/>
          <p:cNvSpPr/>
          <p:nvPr>
            <p:ph idx="2" type="sldImg"/>
          </p:nvPr>
        </p:nvSpPr>
        <p:spPr>
          <a:xfrm>
            <a:off x="850900"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 name="Shape 44"/>
        <p:cNvGrpSpPr/>
        <p:nvPr/>
      </p:nvGrpSpPr>
      <p:grpSpPr>
        <a:xfrm>
          <a:off x="0" y="0"/>
          <a:ext cx="0" cy="0"/>
          <a:chOff x="0" y="0"/>
          <a:chExt cx="0" cy="0"/>
        </a:xfrm>
      </p:grpSpPr>
      <p:sp>
        <p:nvSpPr>
          <p:cNvPr id="45" name="Google Shape;45;p2:notes"/>
          <p:cNvSpPr/>
          <p:nvPr>
            <p:ph idx="2" type="sldImg"/>
          </p:nvPr>
        </p:nvSpPr>
        <p:spPr>
          <a:xfrm>
            <a:off x="850900"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6" name="Google Shape;46;p2:notes"/>
          <p:cNvSpPr txBox="1"/>
          <p:nvPr>
            <p:ph idx="1" type="body"/>
          </p:nvPr>
        </p:nvSpPr>
        <p:spPr>
          <a:xfrm>
            <a:off x="666275" y="4715153"/>
            <a:ext cx="5330189" cy="4466987"/>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dk1"/>
              </a:buClr>
              <a:buSzPts val="300"/>
              <a:buFont typeface="Calibri"/>
              <a:buNone/>
            </a:pPr>
            <a:r>
              <a:rPr lang="en-US" sz="1200">
                <a:solidFill>
                  <a:schemeClr val="dk1"/>
                </a:solidFill>
                <a:latin typeface="Calibri"/>
                <a:ea typeface="Calibri"/>
                <a:cs typeface="Calibri"/>
                <a:sym typeface="Calibri"/>
              </a:rPr>
              <a:t>All words are made up of individual </a:t>
            </a:r>
            <a:r>
              <a:rPr b="1" lang="en-US" sz="1200">
                <a:solidFill>
                  <a:schemeClr val="dk1"/>
                </a:solidFill>
                <a:latin typeface="Calibri"/>
                <a:ea typeface="Calibri"/>
                <a:cs typeface="Calibri"/>
                <a:sym typeface="Calibri"/>
              </a:rPr>
              <a:t>sounds. </a:t>
            </a:r>
            <a:r>
              <a:rPr lang="en-US" sz="1200">
                <a:solidFill>
                  <a:schemeClr val="dk1"/>
                </a:solidFill>
                <a:latin typeface="Calibri"/>
                <a:ea typeface="Calibri"/>
                <a:cs typeface="Calibri"/>
                <a:sym typeface="Calibri"/>
              </a:rPr>
              <a:t>These sounds are merged together to form words.</a:t>
            </a:r>
            <a:endParaRPr/>
          </a:p>
          <a:p>
            <a:pPr indent="0" lvl="0" marL="0" marR="0" rtl="0" algn="l">
              <a:spcBef>
                <a:spcPts val="0"/>
              </a:spcBef>
              <a:spcAft>
                <a:spcPts val="0"/>
              </a:spcAft>
              <a:buClr>
                <a:schemeClr val="dk1"/>
              </a:buClr>
              <a:buSzPts val="300"/>
              <a:buFont typeface="Calibri"/>
              <a:buNone/>
            </a:pPr>
            <a:r>
              <a:rPr b="0" i="0" lang="en-US" sz="1200" u="none" cap="none" strike="noStrike">
                <a:solidFill>
                  <a:schemeClr val="dk1"/>
                </a:solidFill>
                <a:latin typeface="Calibri"/>
                <a:ea typeface="Calibri"/>
                <a:cs typeface="Calibri"/>
                <a:sym typeface="Calibri"/>
              </a:rPr>
              <a:t>e.g. in </a:t>
            </a:r>
            <a:r>
              <a:rPr lang="en-US"/>
              <a:t>‘mat’ we have the sounds ‘m’, ‘a’, ‘t’, ship – ‘sh’, ‘i’, ‘p’.</a:t>
            </a:r>
            <a:endParaRPr/>
          </a:p>
          <a:p>
            <a:pPr indent="0" lvl="0" marL="0" marR="0" rtl="0" algn="l">
              <a:spcBef>
                <a:spcPts val="0"/>
              </a:spcBef>
              <a:spcAft>
                <a:spcPts val="0"/>
              </a:spcAft>
              <a:buClr>
                <a:schemeClr val="dk1"/>
              </a:buClr>
              <a:buSzPts val="300"/>
              <a:buFont typeface="Calibri"/>
              <a:buNone/>
            </a:pPr>
            <a:r>
              <a:t/>
            </a:r>
            <a:endParaRPr b="0" i="1" sz="1200" u="none" cap="none" strike="noStrike">
              <a:solidFill>
                <a:schemeClr val="dk1"/>
              </a:solidFill>
              <a:latin typeface="Calibri"/>
              <a:ea typeface="Calibri"/>
              <a:cs typeface="Calibri"/>
              <a:sym typeface="Calibri"/>
            </a:endParaRPr>
          </a:p>
          <a:p>
            <a:pPr indent="0" lvl="0" marL="0" marR="0" rtl="0" algn="l">
              <a:spcBef>
                <a:spcPts val="0"/>
              </a:spcBef>
              <a:spcAft>
                <a:spcPts val="0"/>
              </a:spcAft>
              <a:buClr>
                <a:schemeClr val="dk1"/>
              </a:buClr>
              <a:buSzPts val="300"/>
              <a:buFont typeface="Calibri"/>
              <a:buNone/>
            </a:pPr>
            <a:r>
              <a:rPr b="0" i="1" lang="en-US" sz="1200" u="none" cap="none" strike="noStrike">
                <a:solidFill>
                  <a:schemeClr val="dk1"/>
                </a:solidFill>
                <a:latin typeface="Calibri"/>
                <a:ea typeface="Calibri"/>
                <a:cs typeface="Calibri"/>
                <a:sym typeface="Calibri"/>
              </a:rPr>
              <a:t>Click </a:t>
            </a:r>
            <a:r>
              <a:rPr b="0" i="0" lang="en-US" sz="1200" u="none" cap="none" strike="noStrike">
                <a:solidFill>
                  <a:schemeClr val="dk1"/>
                </a:solidFill>
                <a:latin typeface="Calibri"/>
                <a:ea typeface="Calibri"/>
                <a:cs typeface="Calibri"/>
                <a:sym typeface="Calibri"/>
              </a:rPr>
              <a:t>A grapheme is another name for the letters we use to write the sound. The spelling of that sound on the page. </a:t>
            </a:r>
            <a:endParaRPr i="1"/>
          </a:p>
          <a:p>
            <a:pPr indent="0" lvl="0" marL="0" marR="0" rtl="0" algn="l">
              <a:spcBef>
                <a:spcPts val="0"/>
              </a:spcBef>
              <a:spcAft>
                <a:spcPts val="0"/>
              </a:spcAft>
              <a:buClr>
                <a:schemeClr val="dk1"/>
              </a:buClr>
              <a:buSzPts val="300"/>
              <a:buFont typeface="Calibri"/>
              <a:buNone/>
            </a:pPr>
            <a:r>
              <a:t/>
            </a:r>
            <a:endParaRPr b="0" i="0" sz="1200" u="none" cap="none" strike="noStrike">
              <a:solidFill>
                <a:schemeClr val="dk1"/>
              </a:solidFill>
              <a:latin typeface="Calibri"/>
              <a:ea typeface="Calibri"/>
              <a:cs typeface="Calibri"/>
              <a:sym typeface="Calibri"/>
            </a:endParaRPr>
          </a:p>
          <a:p>
            <a:pPr indent="0" lvl="0" marL="0" marR="0" rtl="0" algn="l">
              <a:spcBef>
                <a:spcPts val="0"/>
              </a:spcBef>
              <a:spcAft>
                <a:spcPts val="0"/>
              </a:spcAft>
              <a:buClr>
                <a:schemeClr val="dk1"/>
              </a:buClr>
              <a:buSzPts val="300"/>
              <a:buFont typeface="Calibri"/>
              <a:buNone/>
            </a:pPr>
            <a:r>
              <a:rPr b="0" i="0" lang="en-US" sz="1200" u="none" cap="none" strike="noStrike">
                <a:solidFill>
                  <a:schemeClr val="dk1"/>
                </a:solidFill>
                <a:latin typeface="Calibri"/>
                <a:ea typeface="Calibri"/>
                <a:cs typeface="Calibri"/>
                <a:sym typeface="Calibri"/>
              </a:rPr>
              <a:t>Phonics is the method of teaching reading through the identification of sounds and graphemes. </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The new National Curriculum ensures that all children are taught Phonics systematically. </a:t>
            </a:r>
            <a:endParaRPr/>
          </a:p>
          <a:p>
            <a:pPr indent="0" lvl="0" marL="0" marR="0" rtl="0" algn="l">
              <a:lnSpc>
                <a:spcPct val="100000"/>
              </a:lnSpc>
              <a:spcBef>
                <a:spcPts val="0"/>
              </a:spcBef>
              <a:spcAft>
                <a:spcPts val="0"/>
              </a:spcAft>
              <a:buClr>
                <a:schemeClr val="dk1"/>
              </a:buClr>
              <a:buSzPts val="1200"/>
              <a:buFont typeface="Calibri"/>
              <a:buNone/>
            </a:pPr>
            <a:r>
              <a:rPr lang="en-US"/>
              <a:t>This gives your children the tools to read any word. </a:t>
            </a:r>
            <a:endParaRPr/>
          </a:p>
        </p:txBody>
      </p:sp>
      <p:sp>
        <p:nvSpPr>
          <p:cNvPr id="47" name="Google Shape;47;p2:notes"/>
          <p:cNvSpPr txBox="1"/>
          <p:nvPr>
            <p:ph idx="12" type="sldNum"/>
          </p:nvPr>
        </p:nvSpPr>
        <p:spPr>
          <a:xfrm>
            <a:off x="3774009" y="9428583"/>
            <a:ext cx="2887185" cy="496332"/>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chemeClr val="dk1"/>
              </a:buClr>
              <a:buSzPts val="300"/>
              <a:buFont typeface="Calibri"/>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 name="Shape 52"/>
        <p:cNvGrpSpPr/>
        <p:nvPr/>
      </p:nvGrpSpPr>
      <p:grpSpPr>
        <a:xfrm>
          <a:off x="0" y="0"/>
          <a:ext cx="0" cy="0"/>
          <a:chOff x="0" y="0"/>
          <a:chExt cx="0" cy="0"/>
        </a:xfrm>
      </p:grpSpPr>
      <p:sp>
        <p:nvSpPr>
          <p:cNvPr id="53" name="Google Shape;53;p3:notes"/>
          <p:cNvSpPr txBox="1"/>
          <p:nvPr>
            <p:ph idx="11" type="ftr"/>
          </p:nvPr>
        </p:nvSpPr>
        <p:spPr>
          <a:xfrm>
            <a:off x="0" y="9428583"/>
            <a:ext cx="2887186" cy="49633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US">
                <a:latin typeface="Times New Roman"/>
                <a:ea typeface="Times New Roman"/>
                <a:cs typeface="Times New Roman"/>
                <a:sym typeface="Times New Roman"/>
              </a:rPr>
              <a:t>Copyright Ruth Miskin Literacy</a:t>
            </a:r>
            <a:endParaRPr/>
          </a:p>
        </p:txBody>
      </p:sp>
      <p:sp>
        <p:nvSpPr>
          <p:cNvPr id="54" name="Google Shape;54;p3:notes"/>
          <p:cNvSpPr txBox="1"/>
          <p:nvPr>
            <p:ph idx="12" type="sldNum"/>
          </p:nvPr>
        </p:nvSpPr>
        <p:spPr>
          <a:xfrm>
            <a:off x="3774010" y="9428583"/>
            <a:ext cx="2887186" cy="496332"/>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latin typeface="Times New Roman"/>
                <a:ea typeface="Times New Roman"/>
                <a:cs typeface="Times New Roman"/>
                <a:sym typeface="Times New Roman"/>
              </a:rPr>
              <a:t>‹#›</a:t>
            </a:fld>
            <a:endParaRPr>
              <a:latin typeface="Times New Roman"/>
              <a:ea typeface="Times New Roman"/>
              <a:cs typeface="Times New Roman"/>
              <a:sym typeface="Times New Roman"/>
            </a:endParaRPr>
          </a:p>
        </p:txBody>
      </p:sp>
      <p:sp>
        <p:nvSpPr>
          <p:cNvPr id="55" name="Google Shape;55;p3:notes"/>
          <p:cNvSpPr/>
          <p:nvPr>
            <p:ph idx="2" type="sldImg"/>
          </p:nvPr>
        </p:nvSpPr>
        <p:spPr>
          <a:xfrm>
            <a:off x="668338" y="808038"/>
            <a:ext cx="3081337" cy="2312987"/>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56" name="Google Shape;56;p3:notes"/>
          <p:cNvSpPr txBox="1"/>
          <p:nvPr>
            <p:ph idx="1" type="body"/>
          </p:nvPr>
        </p:nvSpPr>
        <p:spPr>
          <a:xfrm>
            <a:off x="647921" y="3199338"/>
            <a:ext cx="5183363" cy="676870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dk1"/>
              </a:buClr>
              <a:buSzPts val="275"/>
              <a:buFont typeface="Times New Roman"/>
              <a:buNone/>
            </a:pPr>
            <a:r>
              <a:rPr lang="en-US" sz="1100">
                <a:latin typeface="Times New Roman"/>
                <a:ea typeface="Times New Roman"/>
                <a:cs typeface="Times New Roman"/>
                <a:sym typeface="Times New Roman"/>
              </a:rPr>
              <a:t>Remember that:</a:t>
            </a:r>
            <a:endParaRPr/>
          </a:p>
          <a:p>
            <a:pPr indent="0" lvl="0" marL="0" marR="0" rtl="0" algn="l">
              <a:spcBef>
                <a:spcPts val="0"/>
              </a:spcBef>
              <a:spcAft>
                <a:spcPts val="0"/>
              </a:spcAft>
              <a:buClr>
                <a:schemeClr val="dk1"/>
              </a:buClr>
              <a:buSzPts val="275"/>
              <a:buFont typeface="Calibri"/>
              <a:buNone/>
            </a:pPr>
            <a:r>
              <a:t/>
            </a:r>
            <a:endParaRPr sz="1100">
              <a:latin typeface="Times New Roman"/>
              <a:ea typeface="Times New Roman"/>
              <a:cs typeface="Times New Roman"/>
              <a:sym typeface="Times New Roman"/>
            </a:endParaRPr>
          </a:p>
          <a:p>
            <a:pPr indent="0" lvl="0" marL="0" marR="0" rtl="0" algn="l">
              <a:spcBef>
                <a:spcPts val="0"/>
              </a:spcBef>
              <a:spcAft>
                <a:spcPts val="0"/>
              </a:spcAft>
              <a:buClr>
                <a:schemeClr val="dk1"/>
              </a:buClr>
              <a:buSzPts val="275"/>
              <a:buFont typeface="Times New Roman"/>
              <a:buNone/>
            </a:pPr>
            <a:r>
              <a:rPr lang="en-US" sz="1100">
                <a:latin typeface="Times New Roman"/>
                <a:ea typeface="Times New Roman"/>
                <a:cs typeface="Times New Roman"/>
                <a:sym typeface="Times New Roman"/>
              </a:rPr>
              <a:t>- Children need to know sounds – not letter names – to read words.</a:t>
            </a:r>
            <a:endParaRPr/>
          </a:p>
          <a:p>
            <a:pPr indent="0" lvl="0" marL="0" rtl="0" algn="l">
              <a:spcBef>
                <a:spcPts val="0"/>
              </a:spcBef>
              <a:spcAft>
                <a:spcPts val="0"/>
              </a:spcAft>
              <a:buNone/>
            </a:pPr>
            <a:r>
              <a:rPr lang="en-US" sz="1100">
                <a:latin typeface="Times New Roman"/>
                <a:ea typeface="Times New Roman"/>
                <a:cs typeface="Times New Roman"/>
                <a:sym typeface="Times New Roman"/>
              </a:rPr>
              <a:t>- We pronounce the sounds clearly, using pure sounds (‘m’ not’ muh’, ’s’ not ‘suh’, etc.) so that your child will be able to blend the sounds together to make words more easily. </a:t>
            </a:r>
            <a:endParaRPr/>
          </a:p>
          <a:p>
            <a:pPr indent="0" lvl="0" marL="0" rtl="0" algn="l">
              <a:spcBef>
                <a:spcPts val="0"/>
              </a:spcBef>
              <a:spcAft>
                <a:spcPts val="0"/>
              </a:spcAft>
              <a:buNone/>
            </a:pPr>
            <a:r>
              <a:t/>
            </a:r>
            <a:endParaRPr sz="1100">
              <a:latin typeface="Arial"/>
              <a:ea typeface="Arial"/>
              <a:cs typeface="Arial"/>
              <a:sym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p4:notes"/>
          <p:cNvSpPr/>
          <p:nvPr>
            <p:ph idx="2" type="sldImg"/>
          </p:nvPr>
        </p:nvSpPr>
        <p:spPr>
          <a:xfrm>
            <a:off x="850900"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7" name="Google Shape;67;p4:notes"/>
          <p:cNvSpPr txBox="1"/>
          <p:nvPr>
            <p:ph idx="1" type="body"/>
          </p:nvPr>
        </p:nvSpPr>
        <p:spPr>
          <a:xfrm>
            <a:off x="666274" y="4715153"/>
            <a:ext cx="5330190" cy="446698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solidFill>
                  <a:schemeClr val="dk1"/>
                </a:solidFill>
                <a:latin typeface="Calibri"/>
                <a:ea typeface="Calibri"/>
                <a:cs typeface="Calibri"/>
                <a:sym typeface="Calibri"/>
              </a:rPr>
              <a:t>Set 2 sounds are shaded. They are long vowel sounds with 2 or more letters. We call these ‘Special Friends’ – two letters together that make one sound.</a:t>
            </a:r>
            <a:endParaRPr/>
          </a:p>
          <a:p>
            <a:pPr indent="0" lvl="0" marL="0" rtl="0" algn="l">
              <a:spcBef>
                <a:spcPts val="0"/>
              </a:spcBef>
              <a:spcAft>
                <a:spcPts val="0"/>
              </a:spcAft>
              <a:buNone/>
            </a:pPr>
            <a:r>
              <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Let’s practise saying these sounds together.</a:t>
            </a:r>
            <a:endParaRPr/>
          </a:p>
          <a:p>
            <a:pPr indent="0" lvl="0" marL="0" rtl="0" algn="l">
              <a:spcBef>
                <a:spcPts val="0"/>
              </a:spcBef>
              <a:spcAft>
                <a:spcPts val="0"/>
              </a:spcAft>
              <a:buNone/>
            </a:pPr>
            <a:r>
              <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i="1" lang="en-US" sz="1200">
                <a:solidFill>
                  <a:schemeClr val="dk1"/>
                </a:solidFill>
                <a:latin typeface="Calibri"/>
                <a:ea typeface="Calibri"/>
                <a:cs typeface="Calibri"/>
                <a:sym typeface="Calibri"/>
              </a:rPr>
              <a:t>Say each sound MTYT.</a:t>
            </a:r>
            <a:endParaRPr/>
          </a:p>
          <a:p>
            <a:pPr indent="0" lvl="0" marL="0" rtl="0" algn="l">
              <a:spcBef>
                <a:spcPts val="0"/>
              </a:spcBef>
              <a:spcAft>
                <a:spcPts val="0"/>
              </a:spcAft>
              <a:buNone/>
            </a:pPr>
            <a:r>
              <a:t/>
            </a:r>
            <a:endParaRPr i="1" sz="1200">
              <a:solidFill>
                <a:schemeClr val="dk1"/>
              </a:solidFill>
              <a:latin typeface="Calibri"/>
              <a:ea typeface="Calibri"/>
              <a:cs typeface="Calibri"/>
              <a:sym typeface="Calibri"/>
            </a:endParaRPr>
          </a:p>
          <a:p>
            <a:pPr indent="0" lvl="0" marL="0" rtl="0" algn="l">
              <a:spcBef>
                <a:spcPts val="0"/>
              </a:spcBef>
              <a:spcAft>
                <a:spcPts val="0"/>
              </a:spcAft>
              <a:buNone/>
            </a:pPr>
            <a:r>
              <a:rPr i="0" lang="en-US" sz="1200">
                <a:solidFill>
                  <a:schemeClr val="dk1"/>
                </a:solidFill>
                <a:latin typeface="Calibri"/>
                <a:ea typeface="Calibri"/>
                <a:cs typeface="Calibri"/>
                <a:sym typeface="Calibri"/>
              </a:rPr>
              <a:t>Once children know these Set 2 sounds, they know one way of reading and writing every sound.</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 </a:t>
            </a:r>
            <a:endParaRPr/>
          </a:p>
          <a:p>
            <a:pPr indent="0" lvl="0" marL="0" rtl="0" algn="l">
              <a:spcBef>
                <a:spcPts val="0"/>
              </a:spcBef>
              <a:spcAft>
                <a:spcPts val="0"/>
              </a:spcAft>
              <a:buNone/>
            </a:pPr>
            <a:r>
              <a:t/>
            </a:r>
            <a:endParaRPr/>
          </a:p>
        </p:txBody>
      </p:sp>
      <p:sp>
        <p:nvSpPr>
          <p:cNvPr id="68" name="Google Shape;68;p4:notes"/>
          <p:cNvSpPr txBox="1"/>
          <p:nvPr>
            <p:ph idx="12" type="sldNum"/>
          </p:nvPr>
        </p:nvSpPr>
        <p:spPr>
          <a:xfrm>
            <a:off x="3774010" y="9428583"/>
            <a:ext cx="2887186" cy="496332"/>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 name="Shape 74"/>
        <p:cNvGrpSpPr/>
        <p:nvPr/>
      </p:nvGrpSpPr>
      <p:grpSpPr>
        <a:xfrm>
          <a:off x="0" y="0"/>
          <a:ext cx="0" cy="0"/>
          <a:chOff x="0" y="0"/>
          <a:chExt cx="0" cy="0"/>
        </a:xfrm>
      </p:grpSpPr>
      <p:sp>
        <p:nvSpPr>
          <p:cNvPr id="75" name="Google Shape;75;p5:notes"/>
          <p:cNvSpPr txBox="1"/>
          <p:nvPr>
            <p:ph idx="11" type="ftr"/>
          </p:nvPr>
        </p:nvSpPr>
        <p:spPr>
          <a:xfrm>
            <a:off x="0" y="9428583"/>
            <a:ext cx="2887186" cy="49633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US">
                <a:latin typeface="Times New Roman"/>
                <a:ea typeface="Times New Roman"/>
                <a:cs typeface="Times New Roman"/>
                <a:sym typeface="Times New Roman"/>
              </a:rPr>
              <a:t>Copyright Ruth Miskin Literacy</a:t>
            </a:r>
            <a:endParaRPr/>
          </a:p>
        </p:txBody>
      </p:sp>
      <p:sp>
        <p:nvSpPr>
          <p:cNvPr id="76" name="Google Shape;76;p5:notes"/>
          <p:cNvSpPr txBox="1"/>
          <p:nvPr>
            <p:ph idx="12" type="sldNum"/>
          </p:nvPr>
        </p:nvSpPr>
        <p:spPr>
          <a:xfrm>
            <a:off x="3774010" y="9428583"/>
            <a:ext cx="2887186" cy="496332"/>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latin typeface="Times New Roman"/>
                <a:ea typeface="Times New Roman"/>
                <a:cs typeface="Times New Roman"/>
                <a:sym typeface="Times New Roman"/>
              </a:rPr>
              <a:t>‹#›</a:t>
            </a:fld>
            <a:endParaRPr>
              <a:latin typeface="Times New Roman"/>
              <a:ea typeface="Times New Roman"/>
              <a:cs typeface="Times New Roman"/>
              <a:sym typeface="Times New Roman"/>
            </a:endParaRPr>
          </a:p>
        </p:txBody>
      </p:sp>
      <p:sp>
        <p:nvSpPr>
          <p:cNvPr id="77" name="Google Shape;77;p5:notes"/>
          <p:cNvSpPr/>
          <p:nvPr>
            <p:ph idx="2" type="sldImg"/>
          </p:nvPr>
        </p:nvSpPr>
        <p:spPr>
          <a:xfrm>
            <a:off x="598488" y="808038"/>
            <a:ext cx="3409950" cy="25590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78" name="Google Shape;78;p5:notes"/>
          <p:cNvSpPr txBox="1"/>
          <p:nvPr>
            <p:ph idx="1" type="body"/>
          </p:nvPr>
        </p:nvSpPr>
        <p:spPr>
          <a:xfrm>
            <a:off x="638923" y="3438677"/>
            <a:ext cx="4976389" cy="652936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100">
                <a:latin typeface="Arial"/>
                <a:ea typeface="Arial"/>
                <a:cs typeface="Arial"/>
                <a:sym typeface="Arial"/>
              </a:rPr>
              <a:t>Once children know how to read Set 2 sounds, they start to learn Set 3 sounds.</a:t>
            </a:r>
            <a:endParaRPr/>
          </a:p>
          <a:p>
            <a:pPr indent="0" lvl="0" marL="0" rtl="0" algn="l">
              <a:spcBef>
                <a:spcPts val="0"/>
              </a:spcBef>
              <a:spcAft>
                <a:spcPts val="0"/>
              </a:spcAft>
              <a:buNone/>
            </a:pPr>
            <a:r>
              <a:rPr lang="en-US" sz="1100">
                <a:latin typeface="Arial"/>
                <a:ea typeface="Arial"/>
                <a:cs typeface="Arial"/>
                <a:sym typeface="Arial"/>
              </a:rPr>
              <a:t>These are shaded in the chart.</a:t>
            </a:r>
            <a:endParaRPr/>
          </a:p>
          <a:p>
            <a:pPr indent="0" lvl="0" marL="0" rtl="0" algn="l">
              <a:spcBef>
                <a:spcPts val="0"/>
              </a:spcBef>
              <a:spcAft>
                <a:spcPts val="0"/>
              </a:spcAft>
              <a:buNone/>
            </a:pPr>
            <a:r>
              <a:rPr lang="en-US" sz="1100">
                <a:latin typeface="Arial"/>
                <a:ea typeface="Arial"/>
                <a:cs typeface="Arial"/>
                <a:sym typeface="Arial"/>
              </a:rPr>
              <a:t>They are alternative graphemes (spelling of a sound) for the Set 1 and Set 2 sounds the children already know.</a:t>
            </a:r>
            <a:endParaRPr/>
          </a:p>
          <a:p>
            <a:pPr indent="0" lvl="0" marL="0" rtl="0" algn="l">
              <a:spcBef>
                <a:spcPts val="0"/>
              </a:spcBef>
              <a:spcAft>
                <a:spcPts val="0"/>
              </a:spcAft>
              <a:buNone/>
            </a:pPr>
            <a:r>
              <a:rPr i="1" lang="en-US" sz="1100">
                <a:latin typeface="Arial"/>
                <a:ea typeface="Arial"/>
                <a:cs typeface="Arial"/>
                <a:sym typeface="Arial"/>
              </a:rPr>
              <a:t>Point to the chart to show. </a:t>
            </a:r>
            <a:r>
              <a:rPr lang="en-US" sz="1100">
                <a:latin typeface="Arial"/>
                <a:ea typeface="Arial"/>
                <a:cs typeface="Arial"/>
                <a:sym typeface="Arial"/>
              </a:rPr>
              <a:t>For example, they know ‘ay’ and now learn a-e and ai as other spellings for the same sound.</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p6:notes"/>
          <p:cNvSpPr/>
          <p:nvPr>
            <p:ph idx="2" type="sldImg"/>
          </p:nvPr>
        </p:nvSpPr>
        <p:spPr>
          <a:xfrm>
            <a:off x="850900"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5" name="Google Shape;95;p6:notes"/>
          <p:cNvSpPr txBox="1"/>
          <p:nvPr>
            <p:ph idx="1" type="body"/>
          </p:nvPr>
        </p:nvSpPr>
        <p:spPr>
          <a:xfrm>
            <a:off x="666274" y="4715153"/>
            <a:ext cx="5330190" cy="446698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solidFill>
                  <a:schemeClr val="dk1"/>
                </a:solidFill>
                <a:latin typeface="Calibri"/>
                <a:ea typeface="Calibri"/>
                <a:cs typeface="Calibri"/>
                <a:sym typeface="Calibri"/>
              </a:rPr>
              <a:t>We give children a hook to learn the sounds by using pictures in the same shape as the letter.</a:t>
            </a:r>
            <a:br>
              <a:rPr lang="en-US" sz="1200">
                <a:solidFill>
                  <a:schemeClr val="dk1"/>
                </a:solidFill>
                <a:latin typeface="Calibri"/>
                <a:ea typeface="Calibri"/>
                <a:cs typeface="Calibri"/>
                <a:sym typeface="Calibri"/>
              </a:rPr>
            </a:br>
            <a:r>
              <a:rPr lang="en-US" sz="1200">
                <a:solidFill>
                  <a:schemeClr val="dk1"/>
                </a:solidFill>
                <a:latin typeface="Calibri"/>
                <a:ea typeface="Calibri"/>
                <a:cs typeface="Calibri"/>
                <a:sym typeface="Calibri"/>
              </a:rPr>
              <a:t>‘s’ looks like a snake.</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‘d’ looks like a dinosaur.</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‘m’ looks like a mountain.</a:t>
            </a:r>
            <a:br>
              <a:rPr lang="en-US" sz="1200">
                <a:solidFill>
                  <a:schemeClr val="dk1"/>
                </a:solidFill>
                <a:latin typeface="Calibri"/>
                <a:ea typeface="Calibri"/>
                <a:cs typeface="Calibri"/>
                <a:sym typeface="Calibri"/>
              </a:rPr>
            </a:br>
            <a:r>
              <a:rPr lang="en-US" sz="1200">
                <a:solidFill>
                  <a:schemeClr val="dk1"/>
                </a:solidFill>
                <a:latin typeface="Calibri"/>
                <a:ea typeface="Calibri"/>
                <a:cs typeface="Calibri"/>
                <a:sym typeface="Calibri"/>
              </a:rPr>
              <a:t>‘a’ looks like an apple.</a:t>
            </a:r>
            <a:br>
              <a:rPr lang="en-US" sz="1200">
                <a:solidFill>
                  <a:schemeClr val="dk1"/>
                </a:solidFill>
                <a:latin typeface="Calibri"/>
                <a:ea typeface="Calibri"/>
                <a:cs typeface="Calibri"/>
                <a:sym typeface="Calibri"/>
              </a:rPr>
            </a:b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We teach the children to name the mnemonic pictures before they learn the sound.</a:t>
            </a:r>
            <a:endParaRPr/>
          </a:p>
          <a:p>
            <a:pPr indent="0" lvl="0" marL="0" marR="0" rtl="0" algn="l">
              <a:lnSpc>
                <a:spcPct val="100000"/>
              </a:lnSpc>
              <a:spcBef>
                <a:spcPts val="0"/>
              </a:spcBef>
              <a:spcAft>
                <a:spcPts val="0"/>
              </a:spcAft>
              <a:buClr>
                <a:schemeClr val="dk1"/>
              </a:buClr>
              <a:buSzPts val="1200"/>
              <a:buFont typeface="Calibri"/>
              <a:buNone/>
            </a:pPr>
            <a:r>
              <a:rPr lang="en-US" sz="1200">
                <a:solidFill>
                  <a:schemeClr val="dk1"/>
                </a:solidFill>
                <a:latin typeface="Calibri"/>
                <a:ea typeface="Calibri"/>
                <a:cs typeface="Calibri"/>
                <a:sym typeface="Calibri"/>
              </a:rPr>
              <a:t>This means that children learn to read and write the sounds really easily.</a:t>
            </a:r>
            <a:endParaRPr sz="1200">
              <a:solidFill>
                <a:schemeClr val="dk1"/>
              </a:solidFill>
              <a:latin typeface="Calibri"/>
              <a:ea typeface="Calibri"/>
              <a:cs typeface="Calibri"/>
              <a:sym typeface="Calibri"/>
            </a:endParaRPr>
          </a:p>
          <a:p>
            <a:pPr indent="0" lvl="0" marL="0" rtl="0" algn="l">
              <a:spcBef>
                <a:spcPts val="0"/>
              </a:spcBef>
              <a:spcAft>
                <a:spcPts val="0"/>
              </a:spcAft>
              <a:buNone/>
            </a:pPr>
            <a:r>
              <a:t/>
            </a:r>
            <a:endParaRPr/>
          </a:p>
        </p:txBody>
      </p:sp>
      <p:sp>
        <p:nvSpPr>
          <p:cNvPr id="96" name="Google Shape;96;p6:notes"/>
          <p:cNvSpPr txBox="1"/>
          <p:nvPr>
            <p:ph idx="12" type="sldNum"/>
          </p:nvPr>
        </p:nvSpPr>
        <p:spPr>
          <a:xfrm>
            <a:off x="3774010" y="9428583"/>
            <a:ext cx="2887186" cy="496332"/>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7:notes"/>
          <p:cNvSpPr/>
          <p:nvPr>
            <p:ph idx="2" type="sldImg"/>
          </p:nvPr>
        </p:nvSpPr>
        <p:spPr>
          <a:xfrm>
            <a:off x="850900"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2" name="Google Shape;102;p7:notes"/>
          <p:cNvSpPr txBox="1"/>
          <p:nvPr>
            <p:ph idx="1" type="body"/>
          </p:nvPr>
        </p:nvSpPr>
        <p:spPr>
          <a:xfrm>
            <a:off x="666274" y="4715153"/>
            <a:ext cx="5330190" cy="446698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solidFill>
                  <a:schemeClr val="dk1"/>
                </a:solidFill>
                <a:latin typeface="Calibri"/>
                <a:ea typeface="Calibri"/>
                <a:cs typeface="Calibri"/>
                <a:sym typeface="Calibri"/>
              </a:rPr>
              <a:t>We use picture phrases to help children remember the Set 2 and Set 3 sounds.</a:t>
            </a:r>
            <a:endParaRPr/>
          </a:p>
          <a:p>
            <a:pPr indent="0" lvl="0" marL="0" rtl="0" algn="l">
              <a:spcBef>
                <a:spcPts val="0"/>
              </a:spcBef>
              <a:spcAft>
                <a:spcPts val="0"/>
              </a:spcAft>
              <a:buNone/>
            </a:pPr>
            <a:r>
              <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For example, ay, may I play? aw, yawn at dawn</a:t>
            </a:r>
            <a:endParaRPr/>
          </a:p>
          <a:p>
            <a:pPr indent="0" lvl="0" marL="0" rtl="0" algn="l">
              <a:spcBef>
                <a:spcPts val="0"/>
              </a:spcBef>
              <a:spcAft>
                <a:spcPts val="0"/>
              </a:spcAft>
              <a:buNone/>
            </a:pPr>
            <a:r>
              <a:t/>
            </a:r>
            <a:endParaRPr/>
          </a:p>
        </p:txBody>
      </p:sp>
      <p:sp>
        <p:nvSpPr>
          <p:cNvPr id="103" name="Google Shape;103;p7:notes"/>
          <p:cNvSpPr txBox="1"/>
          <p:nvPr>
            <p:ph idx="12" type="sldNum"/>
          </p:nvPr>
        </p:nvSpPr>
        <p:spPr>
          <a:xfrm>
            <a:off x="3774010" y="9428583"/>
            <a:ext cx="2887186" cy="496332"/>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8:notes"/>
          <p:cNvSpPr/>
          <p:nvPr>
            <p:ph idx="2" type="sldImg"/>
          </p:nvPr>
        </p:nvSpPr>
        <p:spPr>
          <a:xfrm>
            <a:off x="850900"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2" name="Google Shape;112;p8:notes"/>
          <p:cNvSpPr txBox="1"/>
          <p:nvPr>
            <p:ph idx="1" type="body"/>
          </p:nvPr>
        </p:nvSpPr>
        <p:spPr>
          <a:xfrm>
            <a:off x="666274" y="4715153"/>
            <a:ext cx="5330190" cy="446698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Children use the picture mnemonic to learn to form letters correctly at the same time they learn to read each sound. </a:t>
            </a:r>
            <a:endParaRPr/>
          </a:p>
          <a:p>
            <a:pPr indent="0" lvl="0" marL="0" rtl="0" algn="l">
              <a:spcBef>
                <a:spcPts val="0"/>
              </a:spcBef>
              <a:spcAft>
                <a:spcPts val="0"/>
              </a:spcAft>
              <a:buNone/>
            </a:pPr>
            <a:r>
              <a:rPr lang="en-US"/>
              <a:t>Each sound has a handwriting phrase e.g. down Maisie, and over the mountains.</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Use these handwriting phrases when practising writing at home with your child.</a:t>
            </a:r>
            <a:endParaRPr/>
          </a:p>
          <a:p>
            <a:pPr indent="0" lvl="0" marL="0" rtl="0" algn="l">
              <a:spcBef>
                <a:spcPts val="0"/>
              </a:spcBef>
              <a:spcAft>
                <a:spcPts val="0"/>
              </a:spcAft>
              <a:buNone/>
            </a:pPr>
            <a:r>
              <a:rPr lang="en-US"/>
              <a:t>Avoid using these to read the sound.</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I will give you a handout of these handwriting phrases when you leave today.</a:t>
            </a:r>
            <a:endParaRPr/>
          </a:p>
        </p:txBody>
      </p:sp>
      <p:sp>
        <p:nvSpPr>
          <p:cNvPr id="113" name="Google Shape;113;p8:notes"/>
          <p:cNvSpPr txBox="1"/>
          <p:nvPr>
            <p:ph idx="12" type="sldNum"/>
          </p:nvPr>
        </p:nvSpPr>
        <p:spPr>
          <a:xfrm>
            <a:off x="3774010" y="9428583"/>
            <a:ext cx="2887186" cy="496332"/>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9:notes"/>
          <p:cNvSpPr/>
          <p:nvPr>
            <p:ph idx="2" type="sldImg"/>
          </p:nvPr>
        </p:nvSpPr>
        <p:spPr>
          <a:xfrm>
            <a:off x="850900"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9" name="Google Shape;119;p9:notes"/>
          <p:cNvSpPr txBox="1"/>
          <p:nvPr>
            <p:ph idx="1" type="body"/>
          </p:nvPr>
        </p:nvSpPr>
        <p:spPr>
          <a:xfrm>
            <a:off x="666274" y="4715153"/>
            <a:ext cx="5330190" cy="446698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200"/>
              <a:buFont typeface="Calibri"/>
              <a:buNone/>
            </a:pPr>
            <a:r>
              <a:rPr lang="en-US" sz="1200">
                <a:solidFill>
                  <a:schemeClr val="dk1"/>
                </a:solidFill>
                <a:latin typeface="Calibri"/>
                <a:ea typeface="Calibri"/>
                <a:cs typeface="Calibri"/>
                <a:sym typeface="Calibri"/>
              </a:rPr>
              <a:t>Show how to use ‘My Set 1 Speed Sounds Book 1’ or cards if you send these home.</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You can purchase Set 1 flashcards or My Reading and Writing Kit ages 3-5 early sounds and blending to support your child with Set 1 sounds at home.</a:t>
            </a:r>
            <a:endParaRPr/>
          </a:p>
          <a:p>
            <a:pPr indent="0" lvl="0" marL="0" rtl="0" algn="l">
              <a:spcBef>
                <a:spcPts val="0"/>
              </a:spcBef>
              <a:spcAft>
                <a:spcPts val="0"/>
              </a:spcAft>
              <a:buNone/>
            </a:pPr>
            <a:r>
              <a:t/>
            </a:r>
            <a:endParaRPr sz="1200">
              <a:solidFill>
                <a:schemeClr val="dk1"/>
              </a:solidFill>
              <a:latin typeface="Calibri"/>
              <a:ea typeface="Calibri"/>
              <a:cs typeface="Calibri"/>
              <a:sym typeface="Calibri"/>
            </a:endParaRPr>
          </a:p>
        </p:txBody>
      </p:sp>
      <p:sp>
        <p:nvSpPr>
          <p:cNvPr id="120" name="Google Shape;120;p9:notes"/>
          <p:cNvSpPr txBox="1"/>
          <p:nvPr>
            <p:ph idx="12" type="sldNum"/>
          </p:nvPr>
        </p:nvSpPr>
        <p:spPr>
          <a:xfrm>
            <a:off x="3774010" y="9428583"/>
            <a:ext cx="2887186" cy="496332"/>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10:notes"/>
          <p:cNvSpPr/>
          <p:nvPr>
            <p:ph idx="2" type="sldImg"/>
          </p:nvPr>
        </p:nvSpPr>
        <p:spPr>
          <a:xfrm>
            <a:off x="850900"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6" name="Google Shape;126;p10:notes"/>
          <p:cNvSpPr txBox="1"/>
          <p:nvPr>
            <p:ph idx="1" type="body"/>
          </p:nvPr>
        </p:nvSpPr>
        <p:spPr>
          <a:xfrm>
            <a:off x="666274" y="4715153"/>
            <a:ext cx="5330190" cy="446698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i="0" lang="en-US"/>
              <a:t>Today I want to help you understand how your child is learning to read words in </a:t>
            </a:r>
            <a:r>
              <a:rPr i="1" lang="en-US"/>
              <a:t>Read Write Inc. </a:t>
            </a:r>
            <a:r>
              <a:rPr i="0" lang="en-US"/>
              <a:t>Phonics by blending sounds together:</a:t>
            </a:r>
            <a:endParaRPr/>
          </a:p>
          <a:p>
            <a:pPr indent="0" lvl="0" marL="0" marR="0" rtl="0" algn="l">
              <a:lnSpc>
                <a:spcPct val="100000"/>
              </a:lnSpc>
              <a:spcBef>
                <a:spcPts val="0"/>
              </a:spcBef>
              <a:spcAft>
                <a:spcPts val="0"/>
              </a:spcAft>
              <a:buClr>
                <a:schemeClr val="dk1"/>
              </a:buClr>
              <a:buSzPts val="300"/>
              <a:buFont typeface="Calibri"/>
              <a:buNone/>
            </a:pPr>
            <a:r>
              <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300"/>
              <a:buFont typeface="Calibri"/>
              <a:buNone/>
            </a:pPr>
            <a:r>
              <a:rPr b="0" i="0" lang="en-US" sz="1200" u="none" cap="none" strike="noStrike">
                <a:solidFill>
                  <a:schemeClr val="dk1"/>
                </a:solidFill>
                <a:latin typeface="Calibri"/>
                <a:ea typeface="Calibri"/>
                <a:cs typeface="Calibri"/>
                <a:sym typeface="Calibri"/>
              </a:rPr>
              <a:t>Alongside teaching children sounds, we teach them </a:t>
            </a:r>
            <a:r>
              <a:rPr lang="en-US"/>
              <a:t>to blend sounds to read words e.g. s-a-t, sat.</a:t>
            </a:r>
            <a:r>
              <a:rPr i="0" lang="en-US"/>
              <a:t> </a:t>
            </a:r>
            <a:endParaRPr/>
          </a:p>
          <a:p>
            <a:pPr indent="0" lvl="0" marL="0" marR="0" rtl="0" algn="l">
              <a:lnSpc>
                <a:spcPct val="100000"/>
              </a:lnSpc>
              <a:spcBef>
                <a:spcPts val="0"/>
              </a:spcBef>
              <a:spcAft>
                <a:spcPts val="0"/>
              </a:spcAft>
              <a:buClr>
                <a:schemeClr val="dk1"/>
              </a:buClr>
              <a:buSzPts val="300"/>
              <a:buFont typeface="Calibri"/>
              <a:buNone/>
            </a:pPr>
            <a:r>
              <a:t/>
            </a:r>
            <a:endParaRPr/>
          </a:p>
          <a:p>
            <a:pPr indent="0" lvl="0" marL="0" marR="0" rtl="0" algn="l">
              <a:spcBef>
                <a:spcPts val="0"/>
              </a:spcBef>
              <a:spcAft>
                <a:spcPts val="0"/>
              </a:spcAft>
              <a:buClr>
                <a:schemeClr val="dk1"/>
              </a:buClr>
              <a:buSzPts val="300"/>
              <a:buFont typeface="Calibri"/>
              <a:buNone/>
            </a:pPr>
            <a:r>
              <a:rPr lang="en-US"/>
              <a:t>We use Fred Talk to help children read.</a:t>
            </a:r>
            <a:endParaRPr b="0" i="0" sz="1200" u="none" cap="none" strike="noStrike">
              <a:solidFill>
                <a:schemeClr val="dk1"/>
              </a:solidFill>
              <a:latin typeface="Calibri"/>
              <a:ea typeface="Calibri"/>
              <a:cs typeface="Calibri"/>
              <a:sym typeface="Calibri"/>
            </a:endParaRPr>
          </a:p>
          <a:p>
            <a:pPr indent="0" lvl="0" marL="0" marR="0" rtl="0" algn="l">
              <a:spcBef>
                <a:spcPts val="0"/>
              </a:spcBef>
              <a:spcAft>
                <a:spcPts val="0"/>
              </a:spcAft>
              <a:buClr>
                <a:schemeClr val="dk1"/>
              </a:buClr>
              <a:buSzPts val="300"/>
              <a:buFont typeface="Calibri"/>
              <a:buNone/>
            </a:pPr>
            <a:r>
              <a:t/>
            </a:r>
            <a:endParaRPr/>
          </a:p>
          <a:p>
            <a:pPr indent="0" lvl="0" marL="0" rtl="0" algn="l">
              <a:spcBef>
                <a:spcPts val="0"/>
              </a:spcBef>
              <a:spcAft>
                <a:spcPts val="0"/>
              </a:spcAft>
              <a:buNone/>
            </a:pPr>
            <a:r>
              <a:t/>
            </a:r>
            <a:endParaRPr/>
          </a:p>
        </p:txBody>
      </p:sp>
      <p:sp>
        <p:nvSpPr>
          <p:cNvPr id="127" name="Google Shape;127;p10:notes"/>
          <p:cNvSpPr txBox="1"/>
          <p:nvPr>
            <p:ph idx="12" type="sldNum"/>
          </p:nvPr>
        </p:nvSpPr>
        <p:spPr>
          <a:xfrm>
            <a:off x="3774010" y="9428583"/>
            <a:ext cx="2887186" cy="496332"/>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11:notes"/>
          <p:cNvSpPr/>
          <p:nvPr>
            <p:ph idx="2" type="sldImg"/>
          </p:nvPr>
        </p:nvSpPr>
        <p:spPr>
          <a:xfrm>
            <a:off x="850900"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5" name="Google Shape;135;p11:notes"/>
          <p:cNvSpPr txBox="1"/>
          <p:nvPr>
            <p:ph idx="1" type="body"/>
          </p:nvPr>
        </p:nvSpPr>
        <p:spPr>
          <a:xfrm>
            <a:off x="666274" y="4715153"/>
            <a:ext cx="5330190" cy="446698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We teach children to read words using Fred Talk to blend together the sounds they know e.g. m-a-t, mat.</a:t>
            </a:r>
            <a:endParaRPr/>
          </a:p>
          <a:p>
            <a:pPr indent="0" lvl="0" marL="0" rtl="0" algn="l">
              <a:spcBef>
                <a:spcPts val="0"/>
              </a:spcBef>
              <a:spcAft>
                <a:spcPts val="0"/>
              </a:spcAft>
              <a:buNone/>
            </a:pPr>
            <a:r>
              <a:rPr lang="en-US"/>
              <a:t>We say ‘Fred Talk, read the word’.</a:t>
            </a:r>
            <a:endParaRPr/>
          </a:p>
        </p:txBody>
      </p:sp>
      <p:sp>
        <p:nvSpPr>
          <p:cNvPr id="136" name="Google Shape;136;p11:notes"/>
          <p:cNvSpPr txBox="1"/>
          <p:nvPr>
            <p:ph idx="12" type="sldNum"/>
          </p:nvPr>
        </p:nvSpPr>
        <p:spPr>
          <a:xfrm>
            <a:off x="3774010" y="9428583"/>
            <a:ext cx="2887186" cy="496332"/>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12:notes"/>
          <p:cNvSpPr/>
          <p:nvPr>
            <p:ph idx="2" type="sldImg"/>
          </p:nvPr>
        </p:nvSpPr>
        <p:spPr>
          <a:xfrm>
            <a:off x="850900"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5" name="Google Shape;145;p12:notes"/>
          <p:cNvSpPr txBox="1"/>
          <p:nvPr>
            <p:ph idx="1" type="body"/>
          </p:nvPr>
        </p:nvSpPr>
        <p:spPr>
          <a:xfrm>
            <a:off x="666274" y="4715153"/>
            <a:ext cx="5330190" cy="446698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Then children practise reading these sounds in words using the routine ‘Special Friends’, ‘Fred Talk’, read the word’.</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They spot the ‘Special Friends’ first, then Fred Talk to read the word.</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For example, ‘ay’, s-p-r-ay, spray.</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46" name="Google Shape;146;p12:notes"/>
          <p:cNvSpPr txBox="1"/>
          <p:nvPr>
            <p:ph idx="12" type="sldNum"/>
          </p:nvPr>
        </p:nvSpPr>
        <p:spPr>
          <a:xfrm>
            <a:off x="3774010" y="9428583"/>
            <a:ext cx="2887186" cy="496332"/>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13:notes"/>
          <p:cNvSpPr/>
          <p:nvPr>
            <p:ph idx="2" type="sldImg"/>
          </p:nvPr>
        </p:nvSpPr>
        <p:spPr>
          <a:xfrm>
            <a:off x="850900"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3" name="Google Shape;153;p13:notes"/>
          <p:cNvSpPr txBox="1"/>
          <p:nvPr>
            <p:ph idx="1" type="body"/>
          </p:nvPr>
        </p:nvSpPr>
        <p:spPr>
          <a:xfrm>
            <a:off x="666274" y="4715153"/>
            <a:ext cx="5330190" cy="446698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solidFill>
                  <a:schemeClr val="dk1"/>
                </a:solidFill>
                <a:latin typeface="Calibri"/>
                <a:ea typeface="Calibri"/>
                <a:cs typeface="Calibri"/>
                <a:sym typeface="Calibri"/>
              </a:rPr>
              <a:t>Fred Talk follows a consistent routine:</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 </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Say the word in sounds as Fred e.g. c-a-t. Ask children to repeat. Pause to allow children to ‘jump-in’ with the whole word.</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Say the word in sounds followed by the whole word e.g. c-a-t, cat. Ask children to repeat.</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 </a:t>
            </a:r>
            <a:endParaRPr sz="12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t/>
            </a:r>
            <a:endParaRPr i="1"/>
          </a:p>
          <a:p>
            <a:pPr indent="0" lvl="0" marL="0" marR="0" rtl="0" algn="l">
              <a:lnSpc>
                <a:spcPct val="100000"/>
              </a:lnSpc>
              <a:spcBef>
                <a:spcPts val="0"/>
              </a:spcBef>
              <a:spcAft>
                <a:spcPts val="0"/>
              </a:spcAft>
              <a:buClr>
                <a:schemeClr val="dk1"/>
              </a:buClr>
              <a:buSzPts val="1200"/>
              <a:buFont typeface="Calibri"/>
              <a:buNone/>
            </a:pPr>
            <a:r>
              <a:t/>
            </a:r>
            <a:endParaRPr i="1"/>
          </a:p>
          <a:p>
            <a:pPr indent="0" lvl="0" marL="0" rtl="0" algn="l">
              <a:spcBef>
                <a:spcPts val="0"/>
              </a:spcBef>
              <a:spcAft>
                <a:spcPts val="0"/>
              </a:spcAft>
              <a:buNone/>
            </a:pPr>
            <a:r>
              <a:t/>
            </a:r>
            <a:endParaRPr/>
          </a:p>
        </p:txBody>
      </p:sp>
      <p:sp>
        <p:nvSpPr>
          <p:cNvPr id="154" name="Google Shape;154;p13:notes"/>
          <p:cNvSpPr txBox="1"/>
          <p:nvPr>
            <p:ph idx="12" type="sldNum"/>
          </p:nvPr>
        </p:nvSpPr>
        <p:spPr>
          <a:xfrm>
            <a:off x="3774010" y="9428583"/>
            <a:ext cx="2887186" cy="496332"/>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14:notes"/>
          <p:cNvSpPr/>
          <p:nvPr>
            <p:ph idx="2" type="sldImg"/>
          </p:nvPr>
        </p:nvSpPr>
        <p:spPr>
          <a:xfrm>
            <a:off x="850900"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1" name="Google Shape;161;p14:notes"/>
          <p:cNvSpPr txBox="1"/>
          <p:nvPr>
            <p:ph idx="1" type="body"/>
          </p:nvPr>
        </p:nvSpPr>
        <p:spPr>
          <a:xfrm>
            <a:off x="666274" y="4715153"/>
            <a:ext cx="5330190" cy="446698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solidFill>
                  <a:schemeClr val="dk1"/>
                </a:solidFill>
                <a:latin typeface="Calibri"/>
                <a:ea typeface="Calibri"/>
                <a:cs typeface="Calibri"/>
                <a:sym typeface="Calibri"/>
              </a:rPr>
              <a:t>Try to use Fred Talk throughout the day at home to help your child practise blending sounds together. </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 </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Fred Talk words at the end of the sentence and keep the words short and simple.</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 </a:t>
            </a:r>
            <a:endParaRPr/>
          </a:p>
          <a:p>
            <a:pPr indent="0" lvl="0" marL="0" marR="0" rtl="0" algn="l">
              <a:lnSpc>
                <a:spcPct val="100000"/>
              </a:lnSpc>
              <a:spcBef>
                <a:spcPts val="0"/>
              </a:spcBef>
              <a:spcAft>
                <a:spcPts val="0"/>
              </a:spcAft>
              <a:buClr>
                <a:schemeClr val="dk1"/>
              </a:buClr>
              <a:buSzPts val="1200"/>
              <a:buFont typeface="Calibri"/>
              <a:buNone/>
            </a:pPr>
            <a:r>
              <a:rPr lang="en-US" sz="1200">
                <a:solidFill>
                  <a:schemeClr val="dk1"/>
                </a:solidFill>
                <a:latin typeface="Calibri"/>
                <a:ea typeface="Calibri"/>
                <a:cs typeface="Calibri"/>
                <a:sym typeface="Calibri"/>
              </a:rPr>
              <a:t>With the person next to you, have a practise of the three sentences on the screen. </a:t>
            </a:r>
            <a:endParaRPr/>
          </a:p>
          <a:p>
            <a:pPr indent="0" lvl="0" marL="0" marR="0" rtl="0" algn="l">
              <a:lnSpc>
                <a:spcPct val="100000"/>
              </a:lnSpc>
              <a:spcBef>
                <a:spcPts val="0"/>
              </a:spcBef>
              <a:spcAft>
                <a:spcPts val="0"/>
              </a:spcAft>
              <a:buClr>
                <a:schemeClr val="dk1"/>
              </a:buClr>
              <a:buSzPts val="1200"/>
              <a:buFont typeface="Calibri"/>
              <a:buNone/>
            </a:pPr>
            <a:r>
              <a:rPr lang="en-US" sz="1200">
                <a:solidFill>
                  <a:schemeClr val="dk1"/>
                </a:solidFill>
                <a:latin typeface="Calibri"/>
                <a:ea typeface="Calibri"/>
                <a:cs typeface="Calibri"/>
                <a:sym typeface="Calibri"/>
              </a:rPr>
              <a:t>Remember to Fred Talk the last word of the sentence.</a:t>
            </a:r>
            <a:endParaRPr/>
          </a:p>
          <a:p>
            <a:pPr indent="0" lvl="0" marL="0" marR="0" rtl="0" algn="l">
              <a:lnSpc>
                <a:spcPct val="100000"/>
              </a:lnSpc>
              <a:spcBef>
                <a:spcPts val="0"/>
              </a:spcBef>
              <a:spcAft>
                <a:spcPts val="0"/>
              </a:spcAft>
              <a:buClr>
                <a:schemeClr val="dk1"/>
              </a:buClr>
              <a:buSzPts val="1200"/>
              <a:buFont typeface="Calibri"/>
              <a:buNone/>
            </a:pPr>
            <a:r>
              <a:t/>
            </a:r>
            <a:endParaRPr sz="12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lang="en-US" sz="1200">
                <a:solidFill>
                  <a:schemeClr val="dk1"/>
                </a:solidFill>
                <a:latin typeface="Calibri"/>
                <a:ea typeface="Calibri"/>
                <a:cs typeface="Calibri"/>
                <a:sym typeface="Calibri"/>
              </a:rPr>
              <a:t>You can also play Fred Games with your child at home. I will show you one of these in action in a moment,</a:t>
            </a:r>
            <a:endParaRPr/>
          </a:p>
          <a:p>
            <a:pPr indent="0" lvl="0" marL="0" rtl="0" algn="l">
              <a:spcBef>
                <a:spcPts val="0"/>
              </a:spcBef>
              <a:spcAft>
                <a:spcPts val="0"/>
              </a:spcAft>
              <a:buNone/>
            </a:pPr>
            <a:r>
              <a:t/>
            </a:r>
            <a:endParaRPr/>
          </a:p>
        </p:txBody>
      </p:sp>
      <p:sp>
        <p:nvSpPr>
          <p:cNvPr id="162" name="Google Shape;162;p14:notes"/>
          <p:cNvSpPr txBox="1"/>
          <p:nvPr>
            <p:ph idx="12" type="sldNum"/>
          </p:nvPr>
        </p:nvSpPr>
        <p:spPr>
          <a:xfrm>
            <a:off x="3774010" y="9428583"/>
            <a:ext cx="2887186" cy="496332"/>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15:notes"/>
          <p:cNvSpPr/>
          <p:nvPr>
            <p:ph idx="2" type="sldImg"/>
          </p:nvPr>
        </p:nvSpPr>
        <p:spPr>
          <a:xfrm>
            <a:off x="850900"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2" name="Google Shape;182;p15:notes"/>
          <p:cNvSpPr txBox="1"/>
          <p:nvPr>
            <p:ph idx="1" type="body"/>
          </p:nvPr>
        </p:nvSpPr>
        <p:spPr>
          <a:xfrm>
            <a:off x="666274" y="4715153"/>
            <a:ext cx="5330190" cy="446698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200"/>
              <a:buFont typeface="Calibri"/>
              <a:buNone/>
            </a:pPr>
            <a:r>
              <a:rPr lang="en-US"/>
              <a:t>Approximately 20 minutes is needed for this session.</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Notes are provided to help you lead the presentation.</a:t>
            </a:r>
            <a:endParaRPr/>
          </a:p>
          <a:p>
            <a:pPr indent="0" lvl="0" marL="0" rtl="0" algn="l">
              <a:spcBef>
                <a:spcPts val="0"/>
              </a:spcBef>
              <a:spcAft>
                <a:spcPts val="0"/>
              </a:spcAft>
              <a:buNone/>
            </a:pPr>
            <a:r>
              <a:rPr lang="en-US"/>
              <a:t>Notes in italics are for your attention only.</a:t>
            </a:r>
            <a:endParaRPr/>
          </a:p>
          <a:p>
            <a:pPr indent="0" lvl="0" marL="0" rtl="0" algn="l">
              <a:spcBef>
                <a:spcPts val="0"/>
              </a:spcBef>
              <a:spcAft>
                <a:spcPts val="0"/>
              </a:spcAft>
              <a:buNone/>
            </a:pPr>
            <a:r>
              <a:t/>
            </a:r>
            <a:endParaRPr/>
          </a:p>
          <a:p>
            <a:pPr indent="0" lvl="0" marL="0" marR="0" rtl="0" algn="l">
              <a:lnSpc>
                <a:spcPct val="100000"/>
              </a:lnSpc>
              <a:spcBef>
                <a:spcPts val="0"/>
              </a:spcBef>
              <a:spcAft>
                <a:spcPts val="0"/>
              </a:spcAft>
              <a:buClr>
                <a:schemeClr val="dk1"/>
              </a:buClr>
              <a:buSzPts val="1200"/>
              <a:buFont typeface="Calibri"/>
              <a:buNone/>
            </a:pPr>
            <a:r>
              <a:rPr i="1" lang="en-US"/>
              <a:t>Provide copies of ‘Reading at Home Booklet 1 or 2’ from Oxford Owl.</a:t>
            </a:r>
            <a:endParaRPr/>
          </a:p>
          <a:p>
            <a:pPr indent="0" lvl="0" marL="0" marR="0" rtl="0" algn="l">
              <a:lnSpc>
                <a:spcPct val="100000"/>
              </a:lnSpc>
              <a:spcBef>
                <a:spcPts val="0"/>
              </a:spcBef>
              <a:spcAft>
                <a:spcPts val="0"/>
              </a:spcAft>
              <a:buClr>
                <a:schemeClr val="dk1"/>
              </a:buClr>
              <a:buSzPts val="1200"/>
              <a:buFont typeface="Calibri"/>
              <a:buNone/>
            </a:pPr>
            <a:r>
              <a:rPr i="1" lang="en-US"/>
              <a:t>Booklet 1 is sound groups and Ditty/ Red Groups and Booklet 2 for Green – Grey Storybooks.</a:t>
            </a:r>
            <a:endParaRPr/>
          </a:p>
          <a:p>
            <a:pPr indent="0" lvl="0" marL="0" marR="0" rtl="0" algn="l">
              <a:lnSpc>
                <a:spcPct val="100000"/>
              </a:lnSpc>
              <a:spcBef>
                <a:spcPts val="0"/>
              </a:spcBef>
              <a:spcAft>
                <a:spcPts val="0"/>
              </a:spcAft>
              <a:buClr>
                <a:schemeClr val="dk1"/>
              </a:buClr>
              <a:buSzPts val="1200"/>
              <a:buFont typeface="Calibri"/>
              <a:buNone/>
            </a:pPr>
            <a:r>
              <a:t/>
            </a:r>
            <a:endParaRPr/>
          </a:p>
          <a:p>
            <a:pPr indent="0" lvl="0" marL="0" rtl="0" algn="l">
              <a:spcBef>
                <a:spcPts val="0"/>
              </a:spcBef>
              <a:spcAft>
                <a:spcPts val="0"/>
              </a:spcAft>
              <a:buNone/>
            </a:pPr>
            <a:r>
              <a:t/>
            </a:r>
            <a:endParaRPr sz="12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lang="en-US" sz="1200">
                <a:solidFill>
                  <a:schemeClr val="dk1"/>
                </a:solidFill>
                <a:latin typeface="Calibri"/>
                <a:ea typeface="Calibri"/>
                <a:cs typeface="Calibri"/>
                <a:sym typeface="Calibri"/>
              </a:rPr>
              <a:t>Children will make the best possible progress if they read as often as possible.</a:t>
            </a:r>
            <a:endParaRPr/>
          </a:p>
          <a:p>
            <a:pPr indent="0" lvl="0" marL="0" marR="0" rtl="0" algn="l">
              <a:lnSpc>
                <a:spcPct val="100000"/>
              </a:lnSpc>
              <a:spcBef>
                <a:spcPts val="0"/>
              </a:spcBef>
              <a:spcAft>
                <a:spcPts val="0"/>
              </a:spcAft>
              <a:buClr>
                <a:schemeClr val="dk1"/>
              </a:buClr>
              <a:buSzPts val="1200"/>
              <a:buFont typeface="Calibri"/>
              <a:buNone/>
            </a:pPr>
            <a:r>
              <a:rPr lang="en-US" sz="1200">
                <a:solidFill>
                  <a:schemeClr val="dk1"/>
                </a:solidFill>
                <a:latin typeface="Calibri"/>
                <a:ea typeface="Calibri"/>
                <a:cs typeface="Calibri"/>
                <a:sym typeface="Calibri"/>
              </a:rPr>
              <a:t>Today we are going to discuss how to listen to your child read their Read Write Inc. Phonics decodable storybook when they bring it home.</a:t>
            </a:r>
            <a:endParaRPr/>
          </a:p>
          <a:p>
            <a:pPr indent="0" lvl="0" marL="0" marR="0" rtl="0" algn="l">
              <a:lnSpc>
                <a:spcPct val="100000"/>
              </a:lnSpc>
              <a:spcBef>
                <a:spcPts val="0"/>
              </a:spcBef>
              <a:spcAft>
                <a:spcPts val="0"/>
              </a:spcAft>
              <a:buClr>
                <a:schemeClr val="dk1"/>
              </a:buClr>
              <a:buSzPts val="1200"/>
              <a:buFont typeface="Calibri"/>
              <a:buNone/>
            </a:pPr>
            <a:r>
              <a:t/>
            </a:r>
            <a:endParaRPr/>
          </a:p>
          <a:p>
            <a:pPr indent="0" lvl="0" marL="0" marR="0" rtl="0" algn="l">
              <a:lnSpc>
                <a:spcPct val="100000"/>
              </a:lnSpc>
              <a:spcBef>
                <a:spcPts val="0"/>
              </a:spcBef>
              <a:spcAft>
                <a:spcPts val="0"/>
              </a:spcAft>
              <a:buClr>
                <a:schemeClr val="dk1"/>
              </a:buClr>
              <a:buSzPts val="1200"/>
              <a:buFont typeface="Calibri"/>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83" name="Google Shape;183;p15:notes"/>
          <p:cNvSpPr txBox="1"/>
          <p:nvPr>
            <p:ph idx="12" type="sldNum"/>
          </p:nvPr>
        </p:nvSpPr>
        <p:spPr>
          <a:xfrm>
            <a:off x="3774010" y="9428583"/>
            <a:ext cx="2887186" cy="496332"/>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16:notes"/>
          <p:cNvSpPr txBox="1"/>
          <p:nvPr>
            <p:ph idx="12" type="sldNum"/>
          </p:nvPr>
        </p:nvSpPr>
        <p:spPr>
          <a:xfrm>
            <a:off x="3774010" y="9428583"/>
            <a:ext cx="2887186" cy="496332"/>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Times New Roman"/>
                <a:ea typeface="Times New Roman"/>
                <a:cs typeface="Times New Roman"/>
                <a:sym typeface="Times New Roman"/>
              </a:rPr>
              <a:t>‹#›</a:t>
            </a:fld>
            <a:endParaRPr sz="1200">
              <a:solidFill>
                <a:schemeClr val="dk1"/>
              </a:solidFill>
              <a:latin typeface="Times New Roman"/>
              <a:ea typeface="Times New Roman"/>
              <a:cs typeface="Times New Roman"/>
              <a:sym typeface="Times New Roman"/>
            </a:endParaRPr>
          </a:p>
        </p:txBody>
      </p:sp>
      <p:sp>
        <p:nvSpPr>
          <p:cNvPr id="188" name="Google Shape;188;p16:notes"/>
          <p:cNvSpPr/>
          <p:nvPr>
            <p:ph idx="2" type="sldImg"/>
          </p:nvPr>
        </p:nvSpPr>
        <p:spPr>
          <a:xfrm>
            <a:off x="823913" y="744538"/>
            <a:ext cx="2511425" cy="1884362"/>
          </a:xfrm>
          <a:custGeom>
            <a:rect b="b" l="l" r="r" t="t"/>
            <a:pathLst>
              <a:path extrusionOk="0" h="120000" w="120000">
                <a:moveTo>
                  <a:pt x="0" y="0"/>
                </a:moveTo>
                <a:lnTo>
                  <a:pt x="120000" y="0"/>
                </a:lnTo>
                <a:lnTo>
                  <a:pt x="120000" y="120000"/>
                </a:lnTo>
                <a:lnTo>
                  <a:pt x="0" y="120000"/>
                </a:lnTo>
                <a:close/>
              </a:path>
            </a:pathLst>
          </a:custGeom>
          <a:noFill/>
          <a:ln>
            <a:noFill/>
          </a:ln>
        </p:spPr>
      </p:sp>
      <p:sp>
        <p:nvSpPr>
          <p:cNvPr id="189" name="Google Shape;189;p16:notes"/>
          <p:cNvSpPr txBox="1"/>
          <p:nvPr>
            <p:ph idx="1" type="body"/>
          </p:nvPr>
        </p:nvSpPr>
        <p:spPr>
          <a:xfrm>
            <a:off x="428029" y="2627826"/>
            <a:ext cx="5773441" cy="6553879"/>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200"/>
              <a:buFont typeface="Calibri"/>
              <a:buNone/>
            </a:pPr>
            <a:r>
              <a:rPr lang="en-US"/>
              <a:t>In our school, </a:t>
            </a:r>
            <a:r>
              <a:rPr lang="en-US" sz="1200">
                <a:solidFill>
                  <a:schemeClr val="dk1"/>
                </a:solidFill>
                <a:latin typeface="Calibri"/>
                <a:ea typeface="Calibri"/>
                <a:cs typeface="Calibri"/>
                <a:sym typeface="Calibri"/>
              </a:rPr>
              <a:t>children read each Read Write Inc. Storybook three times in class with their partner.</a:t>
            </a:r>
            <a:endParaRPr/>
          </a:p>
          <a:p>
            <a:pPr indent="0" lvl="0" marL="0" rtl="0" algn="l">
              <a:spcBef>
                <a:spcPts val="0"/>
              </a:spcBef>
              <a:spcAft>
                <a:spcPts val="0"/>
              </a:spcAft>
              <a:buNone/>
            </a:pPr>
            <a:r>
              <a:t/>
            </a:r>
            <a:endParaRPr/>
          </a:p>
          <a:p>
            <a:pPr indent="0" lvl="0" marL="0" marR="0" rtl="0" algn="l">
              <a:lnSpc>
                <a:spcPct val="100000"/>
              </a:lnSpc>
              <a:spcBef>
                <a:spcPts val="0"/>
              </a:spcBef>
              <a:spcAft>
                <a:spcPts val="0"/>
              </a:spcAft>
              <a:buClr>
                <a:schemeClr val="dk1"/>
              </a:buClr>
              <a:buSzPts val="1200"/>
              <a:buFont typeface="Calibri"/>
              <a:buNone/>
            </a:pPr>
            <a:r>
              <a:rPr lang="en-US"/>
              <a:t>Re-reading the same book helps children to become confident readers. </a:t>
            </a:r>
            <a:r>
              <a:rPr lang="en-US" sz="1200">
                <a:solidFill>
                  <a:schemeClr val="dk1"/>
                </a:solidFill>
                <a:latin typeface="Calibri"/>
                <a:ea typeface="Calibri"/>
                <a:cs typeface="Calibri"/>
                <a:sym typeface="Calibri"/>
              </a:rPr>
              <a:t>Each time they re-read, they build their fluency/speed and comprehension. </a:t>
            </a:r>
            <a:endParaRPr/>
          </a:p>
          <a:p>
            <a:pPr indent="0" lvl="0" marL="0" marR="0" rtl="0" algn="l">
              <a:lnSpc>
                <a:spcPct val="100000"/>
              </a:lnSpc>
              <a:spcBef>
                <a:spcPts val="0"/>
              </a:spcBef>
              <a:spcAft>
                <a:spcPts val="0"/>
              </a:spcAft>
              <a:buClr>
                <a:schemeClr val="dk1"/>
              </a:buClr>
              <a:buSzPts val="1200"/>
              <a:buFont typeface="Calibri"/>
              <a:buNone/>
            </a:pPr>
            <a:r>
              <a:rPr lang="en-US" sz="1200">
                <a:solidFill>
                  <a:schemeClr val="dk1"/>
                </a:solidFill>
                <a:latin typeface="Calibri"/>
                <a:ea typeface="Calibri"/>
                <a:cs typeface="Calibri"/>
                <a:sym typeface="Calibri"/>
              </a:rPr>
              <a:t>They love reading and want to read because they can read all of the words in the Storybook.</a:t>
            </a:r>
            <a:endParaRPr/>
          </a:p>
          <a:p>
            <a:pPr indent="0" lvl="0" marL="0" marR="0" rtl="0" algn="l">
              <a:lnSpc>
                <a:spcPct val="100000"/>
              </a:lnSpc>
              <a:spcBef>
                <a:spcPts val="0"/>
              </a:spcBef>
              <a:spcAft>
                <a:spcPts val="0"/>
              </a:spcAft>
              <a:buClr>
                <a:schemeClr val="dk1"/>
              </a:buClr>
              <a:buSzPts val="1200"/>
              <a:buFont typeface="Calibri"/>
              <a:buNone/>
            </a:pPr>
            <a:r>
              <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We set a focus for each re-read in school.</a:t>
            </a:r>
            <a:endParaRPr/>
          </a:p>
          <a:p>
            <a:pPr indent="0" lvl="0" marL="0" rtl="0" algn="l">
              <a:spcBef>
                <a:spcPts val="0"/>
              </a:spcBef>
              <a:spcAft>
                <a:spcPts val="0"/>
              </a:spcAft>
              <a:buNone/>
            </a:pPr>
            <a:r>
              <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i="1" lang="en-US" sz="1200">
                <a:solidFill>
                  <a:schemeClr val="dk1"/>
                </a:solidFill>
                <a:latin typeface="Calibri"/>
                <a:ea typeface="Calibri"/>
                <a:cs typeface="Calibri"/>
                <a:sym typeface="Calibri"/>
              </a:rPr>
              <a:t>(Click)</a:t>
            </a:r>
            <a:r>
              <a:rPr lang="en-US" sz="1200">
                <a:solidFill>
                  <a:schemeClr val="dk1"/>
                </a:solidFill>
                <a:latin typeface="Calibri"/>
                <a:ea typeface="Calibri"/>
                <a:cs typeface="Calibri"/>
                <a:sym typeface="Calibri"/>
              </a:rPr>
              <a:t> The first read focuses on reading every word accurately. </a:t>
            </a:r>
            <a:endParaRPr/>
          </a:p>
          <a:p>
            <a:pPr indent="0" lvl="0" marL="0" rtl="0" algn="l">
              <a:spcBef>
                <a:spcPts val="0"/>
              </a:spcBef>
              <a:spcAft>
                <a:spcPts val="0"/>
              </a:spcAft>
              <a:buNone/>
            </a:pPr>
            <a:r>
              <a:rPr i="1" lang="en-US" sz="1200">
                <a:solidFill>
                  <a:schemeClr val="dk1"/>
                </a:solidFill>
                <a:latin typeface="Calibri"/>
                <a:ea typeface="Calibri"/>
                <a:cs typeface="Calibri"/>
                <a:sym typeface="Calibri"/>
              </a:rPr>
              <a:t>(Click)</a:t>
            </a:r>
            <a:r>
              <a:rPr lang="en-US" sz="1200">
                <a:solidFill>
                  <a:schemeClr val="dk1"/>
                </a:solidFill>
                <a:latin typeface="Calibri"/>
                <a:ea typeface="Calibri"/>
                <a:cs typeface="Calibri"/>
                <a:sym typeface="Calibri"/>
              </a:rPr>
              <a:t> The second on reading the story more quickly.</a:t>
            </a:r>
            <a:endParaRPr/>
          </a:p>
          <a:p>
            <a:pPr indent="0" lvl="0" marL="0" rtl="0" algn="l">
              <a:spcBef>
                <a:spcPts val="0"/>
              </a:spcBef>
              <a:spcAft>
                <a:spcPts val="0"/>
              </a:spcAft>
              <a:buNone/>
            </a:pPr>
            <a:r>
              <a:rPr i="1" lang="en-US" sz="1200">
                <a:solidFill>
                  <a:schemeClr val="dk1"/>
                </a:solidFill>
                <a:latin typeface="Calibri"/>
                <a:ea typeface="Calibri"/>
                <a:cs typeface="Calibri"/>
                <a:sym typeface="Calibri"/>
              </a:rPr>
              <a:t>(Click)</a:t>
            </a:r>
            <a:r>
              <a:rPr lang="en-US" sz="1200">
                <a:solidFill>
                  <a:schemeClr val="dk1"/>
                </a:solidFill>
                <a:latin typeface="Calibri"/>
                <a:ea typeface="Calibri"/>
                <a:cs typeface="Calibri"/>
                <a:sym typeface="Calibri"/>
              </a:rPr>
              <a:t> The third read on comprehension - understanding what they read.</a:t>
            </a:r>
            <a:endParaRPr/>
          </a:p>
          <a:p>
            <a:pPr indent="0" lvl="0" marL="0" rtl="0" algn="l">
              <a:spcBef>
                <a:spcPts val="0"/>
              </a:spcBef>
              <a:spcAft>
                <a:spcPts val="0"/>
              </a:spcAft>
              <a:buNone/>
            </a:pPr>
            <a:r>
              <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Then your child brings the </a:t>
            </a:r>
            <a:r>
              <a:rPr b="1" lang="en-US" sz="1200">
                <a:solidFill>
                  <a:schemeClr val="dk1"/>
                </a:solidFill>
                <a:latin typeface="Calibri"/>
                <a:ea typeface="Calibri"/>
                <a:cs typeface="Calibri"/>
                <a:sym typeface="Calibri"/>
              </a:rPr>
              <a:t>same book </a:t>
            </a:r>
            <a:r>
              <a:rPr lang="en-US" sz="1200">
                <a:solidFill>
                  <a:schemeClr val="dk1"/>
                </a:solidFill>
                <a:latin typeface="Calibri"/>
                <a:ea typeface="Calibri"/>
                <a:cs typeface="Calibri"/>
                <a:sym typeface="Calibri"/>
              </a:rPr>
              <a:t>home to read and enjoy with you again and again at home.</a:t>
            </a:r>
            <a:endParaRPr/>
          </a:p>
          <a:p>
            <a:pPr indent="0" lvl="0" marL="0" rtl="0" algn="l">
              <a:spcBef>
                <a:spcPts val="0"/>
              </a:spcBef>
              <a:spcAft>
                <a:spcPts val="0"/>
              </a:spcAft>
              <a:buNone/>
            </a:pPr>
            <a:r>
              <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It’s ‘three with me, four at home.’</a:t>
            </a:r>
            <a:endParaRPr/>
          </a:p>
          <a:p>
            <a:pPr indent="0" lvl="0" marL="0" rtl="0" algn="l">
              <a:spcBef>
                <a:spcPts val="0"/>
              </a:spcBef>
              <a:spcAft>
                <a:spcPts val="0"/>
              </a:spcAft>
              <a:buNone/>
            </a:pPr>
            <a:r>
              <a:t/>
            </a:r>
            <a:endParaRPr/>
          </a:p>
          <a:p>
            <a:pPr indent="0" lvl="0" marL="0" marR="0" rtl="0" algn="l">
              <a:lnSpc>
                <a:spcPct val="100000"/>
              </a:lnSpc>
              <a:spcBef>
                <a:spcPts val="0"/>
              </a:spcBef>
              <a:spcAft>
                <a:spcPts val="0"/>
              </a:spcAft>
              <a:buClr>
                <a:schemeClr val="dk1"/>
              </a:buClr>
              <a:buSzPts val="1200"/>
              <a:buFont typeface="Calibri"/>
              <a:buNone/>
            </a:pPr>
            <a:r>
              <a:rPr b="0" lang="en-US"/>
              <a:t>We do not send stories home the children cannot read because we always want them to be set up to succeed in their reading.</a:t>
            </a:r>
            <a:endParaRPr/>
          </a:p>
          <a:p>
            <a:pPr indent="0" lvl="0" marL="0" marR="0" rtl="0" algn="l">
              <a:lnSpc>
                <a:spcPct val="100000"/>
              </a:lnSpc>
              <a:spcBef>
                <a:spcPts val="0"/>
              </a:spcBef>
              <a:spcAft>
                <a:spcPts val="0"/>
              </a:spcAft>
              <a:buClr>
                <a:schemeClr val="dk1"/>
              </a:buClr>
              <a:buSzPts val="1200"/>
              <a:buFont typeface="Calibri"/>
              <a:buNone/>
            </a:pPr>
            <a:r>
              <a:rPr b="0" lang="en-US"/>
              <a:t>We want to make sure they enjoy reading so that they want to read.</a:t>
            </a:r>
            <a:endParaRPr/>
          </a:p>
          <a:p>
            <a:pPr indent="0" lvl="0" marL="0" marR="0" rtl="0" algn="l">
              <a:lnSpc>
                <a:spcPct val="100000"/>
              </a:lnSpc>
              <a:spcBef>
                <a:spcPts val="0"/>
              </a:spcBef>
              <a:spcAft>
                <a:spcPts val="0"/>
              </a:spcAft>
              <a:buClr>
                <a:schemeClr val="dk1"/>
              </a:buClr>
              <a:buSzPts val="1200"/>
              <a:buFont typeface="Calibri"/>
              <a:buNone/>
            </a:pPr>
            <a:r>
              <a:rPr b="0" lang="en-US"/>
              <a:t>The more they read, the faster progress they will make.</a:t>
            </a:r>
            <a:endParaRPr b="0"/>
          </a:p>
          <a:p>
            <a:pPr indent="0" lvl="0" marL="0" marR="0" rtl="0" algn="l">
              <a:lnSpc>
                <a:spcPct val="100000"/>
              </a:lnSpc>
              <a:spcBef>
                <a:spcPts val="0"/>
              </a:spcBef>
              <a:spcAft>
                <a:spcPts val="0"/>
              </a:spcAft>
              <a:buClr>
                <a:schemeClr val="dk1"/>
              </a:buClr>
              <a:buSzPts val="1200"/>
              <a:buFont typeface="Calibri"/>
              <a:buNone/>
            </a:pPr>
            <a:r>
              <a:t/>
            </a:r>
            <a:endParaRPr sz="1200">
              <a:solidFill>
                <a:schemeClr val="dk1"/>
              </a:solidFill>
              <a:latin typeface="Calibri"/>
              <a:ea typeface="Calibri"/>
              <a:cs typeface="Calibri"/>
              <a:sym typeface="Calibri"/>
            </a:endParaRPr>
          </a:p>
          <a:p>
            <a:pPr indent="0" lvl="0" marL="0" rtl="0" algn="l">
              <a:spcBef>
                <a:spcPts val="0"/>
              </a:spcBef>
              <a:spcAft>
                <a:spcPts val="0"/>
              </a:spcAft>
              <a:buNone/>
            </a:pPr>
            <a:r>
              <a:t/>
            </a:r>
            <a:endParaRPr sz="1200">
              <a:solidFill>
                <a:schemeClr val="dk1"/>
              </a:solidFill>
              <a:latin typeface="Calibri"/>
              <a:ea typeface="Calibri"/>
              <a:cs typeface="Calibri"/>
              <a:sym typeface="Calibri"/>
            </a:endParaRPr>
          </a:p>
          <a:p>
            <a:pPr indent="0" lvl="0" marL="0" rtl="0" algn="l">
              <a:spcBef>
                <a:spcPts val="0"/>
              </a:spcBef>
              <a:spcAft>
                <a:spcPts val="0"/>
              </a:spcAft>
              <a:buNone/>
            </a:pPr>
            <a:r>
              <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 </a:t>
            </a:r>
            <a:endParaRPr/>
          </a:p>
          <a:p>
            <a:pPr indent="0" lvl="0" marL="0" rtl="0" algn="l">
              <a:spcBef>
                <a:spcPts val="0"/>
              </a:spcBef>
              <a:spcAft>
                <a:spcPts val="0"/>
              </a:spcAft>
              <a:buNone/>
            </a:pPr>
            <a:r>
              <a:t/>
            </a:r>
            <a:endParaRPr sz="1100">
              <a:latin typeface="Arial"/>
              <a:ea typeface="Arial"/>
              <a:cs typeface="Arial"/>
              <a:sym typeface="Arial"/>
            </a:endParaRPr>
          </a:p>
          <a:p>
            <a:pPr indent="0" lvl="0" marL="0" rtl="0" algn="l">
              <a:spcBef>
                <a:spcPts val="0"/>
              </a:spcBef>
              <a:spcAft>
                <a:spcPts val="0"/>
              </a:spcAft>
              <a:buNone/>
            </a:pPr>
            <a:r>
              <a:rPr lang="en-US" sz="1100">
                <a:latin typeface="Arial"/>
                <a:ea typeface="Arial"/>
                <a:cs typeface="Arial"/>
                <a:sym typeface="Arial"/>
              </a:rPr>
              <a:t>  </a:t>
            </a:r>
            <a:endParaRPr sz="1100">
              <a:latin typeface="Arial"/>
              <a:ea typeface="Arial"/>
              <a:cs typeface="Arial"/>
              <a:sym typeface="Aria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17:notes"/>
          <p:cNvSpPr/>
          <p:nvPr>
            <p:ph idx="2" type="sldImg"/>
          </p:nvPr>
        </p:nvSpPr>
        <p:spPr>
          <a:xfrm>
            <a:off x="850900"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5" name="Google Shape;195;p17:notes"/>
          <p:cNvSpPr txBox="1"/>
          <p:nvPr>
            <p:ph idx="1" type="body"/>
          </p:nvPr>
        </p:nvSpPr>
        <p:spPr>
          <a:xfrm>
            <a:off x="666274" y="4715153"/>
            <a:ext cx="5330190" cy="446698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solidFill>
                  <a:schemeClr val="dk1"/>
                </a:solidFill>
                <a:latin typeface="Calibri"/>
                <a:ea typeface="Calibri"/>
                <a:cs typeface="Calibri"/>
                <a:sym typeface="Calibri"/>
              </a:rPr>
              <a:t>So after the third read in class, children bring the same Storybook home in their book bag.</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They love this book!</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They can read it like a storyteller and can’t wait to read it to you, their grandparents or even their teddy bear. </a:t>
            </a:r>
            <a:endParaRPr/>
          </a:p>
          <a:p>
            <a:pPr indent="0" lvl="0" marL="0" rtl="0" algn="l">
              <a:spcBef>
                <a:spcPts val="0"/>
              </a:spcBef>
              <a:spcAft>
                <a:spcPts val="0"/>
              </a:spcAft>
              <a:buNone/>
            </a:pPr>
            <a:r>
              <a:t/>
            </a:r>
            <a:endParaRPr sz="12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lang="en-US" sz="1200">
                <a:solidFill>
                  <a:schemeClr val="dk1"/>
                </a:solidFill>
                <a:latin typeface="Calibri"/>
                <a:ea typeface="Calibri"/>
                <a:cs typeface="Calibri"/>
                <a:sym typeface="Calibri"/>
              </a:rPr>
              <a:t>Please  avoid saying, “This book is too easy for you!” but instead say “I love how well you can read this book!”</a:t>
            </a:r>
            <a:endParaRPr/>
          </a:p>
          <a:p>
            <a:pPr indent="0" lvl="0" marL="0" marR="0" rtl="0" algn="l">
              <a:lnSpc>
                <a:spcPct val="100000"/>
              </a:lnSpc>
              <a:spcBef>
                <a:spcPts val="0"/>
              </a:spcBef>
              <a:spcAft>
                <a:spcPts val="0"/>
              </a:spcAft>
              <a:buClr>
                <a:schemeClr val="dk1"/>
              </a:buClr>
              <a:buSzPts val="1200"/>
              <a:buFont typeface="Calibri"/>
              <a:buNone/>
            </a:pPr>
            <a:r>
              <a:rPr lang="en-US" sz="1200">
                <a:solidFill>
                  <a:schemeClr val="dk1"/>
                </a:solidFill>
                <a:latin typeface="Calibri"/>
                <a:ea typeface="Calibri"/>
                <a:cs typeface="Calibri"/>
                <a:sym typeface="Calibri"/>
              </a:rPr>
              <a:t>They are meant to be able to read all of the words as the book is at the correct level.</a:t>
            </a:r>
            <a:endParaRPr/>
          </a:p>
          <a:p>
            <a:pPr indent="0" lvl="0" marL="0" marR="0" rtl="0" algn="l">
              <a:lnSpc>
                <a:spcPct val="100000"/>
              </a:lnSpc>
              <a:spcBef>
                <a:spcPts val="0"/>
              </a:spcBef>
              <a:spcAft>
                <a:spcPts val="0"/>
              </a:spcAft>
              <a:buClr>
                <a:schemeClr val="dk1"/>
              </a:buClr>
              <a:buSzPts val="1200"/>
              <a:buFont typeface="Calibri"/>
              <a:buNone/>
            </a:pPr>
            <a:r>
              <a:t/>
            </a:r>
            <a:endParaRPr sz="12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lang="en-US" sz="1200">
                <a:solidFill>
                  <a:schemeClr val="dk1"/>
                </a:solidFill>
                <a:latin typeface="Calibri"/>
                <a:ea typeface="Calibri"/>
                <a:cs typeface="Calibri"/>
                <a:sym typeface="Calibri"/>
              </a:rPr>
              <a:t>Encourage them to share their enjoyment of the story with you and read it in their storyteller voice – again and again.</a:t>
            </a:r>
            <a:endParaRPr/>
          </a:p>
          <a:p>
            <a:pPr indent="0" lvl="0" marL="0" rtl="0" algn="l">
              <a:spcBef>
                <a:spcPts val="0"/>
              </a:spcBef>
              <a:spcAft>
                <a:spcPts val="0"/>
              </a:spcAft>
              <a:buNone/>
            </a:pPr>
            <a:r>
              <a:t/>
            </a:r>
            <a:endParaRPr/>
          </a:p>
        </p:txBody>
      </p:sp>
      <p:sp>
        <p:nvSpPr>
          <p:cNvPr id="196" name="Google Shape;196;p17:notes"/>
          <p:cNvSpPr txBox="1"/>
          <p:nvPr>
            <p:ph idx="12" type="sldNum"/>
          </p:nvPr>
        </p:nvSpPr>
        <p:spPr>
          <a:xfrm>
            <a:off x="3774010" y="9428583"/>
            <a:ext cx="2887186" cy="496332"/>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18:notes"/>
          <p:cNvSpPr/>
          <p:nvPr>
            <p:ph idx="2" type="sldImg"/>
          </p:nvPr>
        </p:nvSpPr>
        <p:spPr>
          <a:xfrm>
            <a:off x="850900"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3" name="Google Shape;203;p18:notes"/>
          <p:cNvSpPr txBox="1"/>
          <p:nvPr>
            <p:ph idx="1" type="body"/>
          </p:nvPr>
        </p:nvSpPr>
        <p:spPr>
          <a:xfrm>
            <a:off x="666274" y="4715153"/>
            <a:ext cx="5330190" cy="446698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E Children will be able to read all of the words in the Storybook.</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If they hesitate, remind them to read the word using ‘Special Friends, Fred Talk, read the word’.</a:t>
            </a:r>
            <a:endParaRPr/>
          </a:p>
          <a:p>
            <a:pPr indent="0" lvl="0" marL="0" rtl="0" algn="l">
              <a:spcBef>
                <a:spcPts val="0"/>
              </a:spcBef>
              <a:spcAft>
                <a:spcPts val="0"/>
              </a:spcAft>
              <a:buNone/>
            </a:pPr>
            <a:r>
              <a:rPr lang="en-US"/>
              <a:t>For example, this means they spot the ‘sh’, then Fred Talk and blend to read the word e.g. sh, sh-i-p, ship.</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204" name="Google Shape;204;p18:notes"/>
          <p:cNvSpPr txBox="1"/>
          <p:nvPr>
            <p:ph idx="12" type="sldNum"/>
          </p:nvPr>
        </p:nvSpPr>
        <p:spPr>
          <a:xfrm>
            <a:off x="3774010" y="9428583"/>
            <a:ext cx="2887186" cy="496332"/>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19:notes"/>
          <p:cNvSpPr/>
          <p:nvPr>
            <p:ph idx="2" type="sldImg"/>
          </p:nvPr>
        </p:nvSpPr>
        <p:spPr>
          <a:xfrm>
            <a:off x="850900"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1" name="Google Shape;211;p19:notes"/>
          <p:cNvSpPr txBox="1"/>
          <p:nvPr>
            <p:ph idx="1" type="body"/>
          </p:nvPr>
        </p:nvSpPr>
        <p:spPr>
          <a:xfrm>
            <a:off x="666274" y="4715153"/>
            <a:ext cx="5330190" cy="446698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solidFill>
                  <a:schemeClr val="dk1"/>
                </a:solidFill>
                <a:latin typeface="Calibri"/>
                <a:ea typeface="Calibri"/>
                <a:cs typeface="Calibri"/>
                <a:sym typeface="Calibri"/>
              </a:rPr>
              <a:t>Some words are ‘tricky’ because they contain letters that don’t match the sounds the child has been taught.</a:t>
            </a:r>
            <a:endParaRPr/>
          </a:p>
          <a:p>
            <a:pPr indent="0" lvl="0" marL="0" rtl="0" algn="l">
              <a:spcBef>
                <a:spcPts val="0"/>
              </a:spcBef>
              <a:spcAft>
                <a:spcPts val="0"/>
              </a:spcAft>
              <a:buNone/>
            </a:pPr>
            <a:r>
              <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For example, ‘said’ has ‘ai’ making an ‘e’ sound.</a:t>
            </a:r>
            <a:endParaRPr/>
          </a:p>
          <a:p>
            <a:pPr indent="0" lvl="0" marL="0" rtl="0" algn="l">
              <a:spcBef>
                <a:spcPts val="0"/>
              </a:spcBef>
              <a:spcAft>
                <a:spcPts val="0"/>
              </a:spcAft>
              <a:buNone/>
            </a:pPr>
            <a:r>
              <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We teach these common exception words as Red words.</a:t>
            </a:r>
            <a:endParaRPr/>
          </a:p>
          <a:p>
            <a:pPr indent="0" lvl="0" marL="0" rtl="0" algn="l">
              <a:spcBef>
                <a:spcPts val="0"/>
              </a:spcBef>
              <a:spcAft>
                <a:spcPts val="0"/>
              </a:spcAft>
              <a:buNone/>
            </a:pPr>
            <a:r>
              <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In the early Storybooks, these words are printed in red text.</a:t>
            </a:r>
            <a:endParaRPr/>
          </a:p>
          <a:p>
            <a:pPr indent="0" lvl="0" marL="0" rtl="0" algn="l">
              <a:spcBef>
                <a:spcPts val="0"/>
              </a:spcBef>
              <a:spcAft>
                <a:spcPts val="0"/>
              </a:spcAft>
              <a:buNone/>
            </a:pPr>
            <a:r>
              <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Remind your child not to use Fred Talk to read Red words but instead to stop and think. Tell them the word if needed.</a:t>
            </a:r>
            <a:endParaRPr/>
          </a:p>
        </p:txBody>
      </p:sp>
      <p:sp>
        <p:nvSpPr>
          <p:cNvPr id="212" name="Google Shape;212;p19:notes"/>
          <p:cNvSpPr txBox="1"/>
          <p:nvPr>
            <p:ph idx="12" type="sldNum"/>
          </p:nvPr>
        </p:nvSpPr>
        <p:spPr>
          <a:xfrm>
            <a:off x="3774010" y="9428583"/>
            <a:ext cx="2887186" cy="496332"/>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20:notes"/>
          <p:cNvSpPr/>
          <p:nvPr>
            <p:ph idx="2" type="sldImg"/>
          </p:nvPr>
        </p:nvSpPr>
        <p:spPr>
          <a:xfrm>
            <a:off x="850900"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0" name="Google Shape;220;p20:notes"/>
          <p:cNvSpPr txBox="1"/>
          <p:nvPr>
            <p:ph idx="1" type="body"/>
          </p:nvPr>
        </p:nvSpPr>
        <p:spPr>
          <a:xfrm>
            <a:off x="666274" y="4715153"/>
            <a:ext cx="5330190" cy="446698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b="0" i="1" lang="en-US" sz="1200">
                <a:solidFill>
                  <a:schemeClr val="dk1"/>
                </a:solidFill>
                <a:latin typeface="Calibri"/>
                <a:ea typeface="Calibri"/>
                <a:cs typeface="Calibri"/>
                <a:sym typeface="Calibri"/>
              </a:rPr>
              <a:t>Only use this slide if you use Book Bag Books in your school.</a:t>
            </a:r>
            <a:endParaRPr/>
          </a:p>
          <a:p>
            <a:pPr indent="0" lvl="0" marL="0" rtl="0" algn="l">
              <a:spcBef>
                <a:spcPts val="0"/>
              </a:spcBef>
              <a:spcAft>
                <a:spcPts val="0"/>
              </a:spcAft>
              <a:buNone/>
            </a:pPr>
            <a:r>
              <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We use Book Bag Books especially for home reading. They have guidance inside just for you as parents.</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They are matched to the books children read in school so provide practice of the same sounds – extra practice at the right level for your child.</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They include many of the same reading activities that we use in class.</a:t>
            </a:r>
            <a:endParaRPr i="0"/>
          </a:p>
          <a:p>
            <a:pPr indent="0" lvl="0" marL="0" rtl="0" algn="l">
              <a:spcBef>
                <a:spcPts val="0"/>
              </a:spcBef>
              <a:spcAft>
                <a:spcPts val="0"/>
              </a:spcAft>
              <a:buNone/>
            </a:pPr>
            <a:r>
              <a:t/>
            </a:r>
            <a:endParaRPr/>
          </a:p>
        </p:txBody>
      </p:sp>
      <p:sp>
        <p:nvSpPr>
          <p:cNvPr id="221" name="Google Shape;221;p20:notes"/>
          <p:cNvSpPr txBox="1"/>
          <p:nvPr>
            <p:ph idx="12" type="sldNum"/>
          </p:nvPr>
        </p:nvSpPr>
        <p:spPr>
          <a:xfrm>
            <a:off x="3774010" y="9428583"/>
            <a:ext cx="2887186" cy="496332"/>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21:notes"/>
          <p:cNvSpPr/>
          <p:nvPr>
            <p:ph idx="2" type="sldImg"/>
          </p:nvPr>
        </p:nvSpPr>
        <p:spPr>
          <a:xfrm>
            <a:off x="850900"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2" name="Google Shape;232;p21:notes"/>
          <p:cNvSpPr txBox="1"/>
          <p:nvPr>
            <p:ph idx="1" type="body"/>
          </p:nvPr>
        </p:nvSpPr>
        <p:spPr>
          <a:xfrm>
            <a:off x="666274" y="4715153"/>
            <a:ext cx="5330190" cy="446698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200"/>
              <a:buFont typeface="Calibri"/>
              <a:buNone/>
            </a:pPr>
            <a:r>
              <a:rPr i="1" lang="en-US"/>
              <a:t>Provide copies of ‘Reading at Home Booklet 1 or 2’ from Oxford Owl.</a:t>
            </a:r>
            <a:endParaRPr/>
          </a:p>
          <a:p>
            <a:pPr indent="0" lvl="0" marL="0" marR="0" rtl="0" algn="l">
              <a:lnSpc>
                <a:spcPct val="100000"/>
              </a:lnSpc>
              <a:spcBef>
                <a:spcPts val="0"/>
              </a:spcBef>
              <a:spcAft>
                <a:spcPts val="0"/>
              </a:spcAft>
              <a:buClr>
                <a:schemeClr val="dk1"/>
              </a:buClr>
              <a:buSzPts val="1200"/>
              <a:buFont typeface="Calibri"/>
              <a:buNone/>
            </a:pPr>
            <a:r>
              <a:rPr i="1" lang="en-US"/>
              <a:t>Booklet 1 is sound groups and Ditty/ Red Groups and Booklet 2 for Green – Grey Storybooks.</a:t>
            </a:r>
            <a:endParaRPr/>
          </a:p>
          <a:p>
            <a:pPr indent="0" lvl="0" marL="0" marR="0" rtl="0" algn="l">
              <a:lnSpc>
                <a:spcPct val="100000"/>
              </a:lnSpc>
              <a:spcBef>
                <a:spcPts val="0"/>
              </a:spcBef>
              <a:spcAft>
                <a:spcPts val="0"/>
              </a:spcAft>
              <a:buClr>
                <a:schemeClr val="dk1"/>
              </a:buClr>
              <a:buSzPts val="1200"/>
              <a:buFont typeface="Calibri"/>
              <a:buNone/>
            </a:pPr>
            <a:r>
              <a:t/>
            </a:r>
            <a:endParaRPr/>
          </a:p>
          <a:p>
            <a:pPr indent="0" lvl="0" marL="0" rtl="0" algn="l">
              <a:spcBef>
                <a:spcPts val="0"/>
              </a:spcBef>
              <a:spcAft>
                <a:spcPts val="0"/>
              </a:spcAft>
              <a:buNone/>
            </a:pPr>
            <a:r>
              <a:t/>
            </a:r>
            <a:endParaRPr/>
          </a:p>
        </p:txBody>
      </p:sp>
      <p:sp>
        <p:nvSpPr>
          <p:cNvPr id="233" name="Google Shape;233;p21:notes"/>
          <p:cNvSpPr txBox="1"/>
          <p:nvPr>
            <p:ph idx="12" type="sldNum"/>
          </p:nvPr>
        </p:nvSpPr>
        <p:spPr>
          <a:xfrm>
            <a:off x="3774010" y="9428583"/>
            <a:ext cx="2887186" cy="496332"/>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22:notes"/>
          <p:cNvSpPr/>
          <p:nvPr>
            <p:ph idx="2" type="sldImg"/>
          </p:nvPr>
        </p:nvSpPr>
        <p:spPr>
          <a:xfrm>
            <a:off x="850900"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9" name="Google Shape;239;p22:notes"/>
          <p:cNvSpPr txBox="1"/>
          <p:nvPr>
            <p:ph idx="1" type="body"/>
          </p:nvPr>
        </p:nvSpPr>
        <p:spPr>
          <a:xfrm>
            <a:off x="666274" y="4715153"/>
            <a:ext cx="5330190" cy="446698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solidFill>
                  <a:schemeClr val="dk1"/>
                </a:solidFill>
                <a:latin typeface="Calibri"/>
                <a:ea typeface="Calibri"/>
                <a:cs typeface="Calibri"/>
                <a:sym typeface="Calibri"/>
              </a:rPr>
              <a:t>Stories provide a wealth of language we don’t use in everyday talk.</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The more stories, poems and nursery rhymes children know </a:t>
            </a:r>
            <a:r>
              <a:rPr b="1" lang="en-US" sz="1200">
                <a:solidFill>
                  <a:schemeClr val="dk1"/>
                </a:solidFill>
                <a:latin typeface="Calibri"/>
                <a:ea typeface="Calibri"/>
                <a:cs typeface="Calibri"/>
                <a:sym typeface="Calibri"/>
              </a:rPr>
              <a:t>well</a:t>
            </a:r>
            <a:r>
              <a:rPr lang="en-US" sz="1200">
                <a:solidFill>
                  <a:schemeClr val="dk1"/>
                </a:solidFill>
                <a:latin typeface="Calibri"/>
                <a:ea typeface="Calibri"/>
                <a:cs typeface="Calibri"/>
                <a:sym typeface="Calibri"/>
              </a:rPr>
              <a:t>, the more easily they will be able to understand what they read, when they can read.</a:t>
            </a:r>
            <a:endParaRPr/>
          </a:p>
          <a:p>
            <a:pPr indent="0" lvl="0" marL="0" rtl="0" algn="l">
              <a:spcBef>
                <a:spcPts val="0"/>
              </a:spcBef>
              <a:spcAft>
                <a:spcPts val="0"/>
              </a:spcAft>
              <a:buNone/>
            </a:pPr>
            <a:r>
              <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Children thrive on repetition. </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Take Sophie who is 2 ½ years old.</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She begs for her favourite stories to be read over and over again. </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The more her mum repeats the story, the more the story ‘belongs’ to Sophie.</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Sophie ‘reads’ it, copying the special emphasis and actions that her mum used every time she read the story to her.</a:t>
            </a:r>
            <a:endParaRPr sz="1200">
              <a:solidFill>
                <a:schemeClr val="dk1"/>
              </a:solidFill>
              <a:latin typeface="Calibri"/>
              <a:ea typeface="Calibri"/>
              <a:cs typeface="Calibri"/>
              <a:sym typeface="Calibri"/>
            </a:endParaRPr>
          </a:p>
          <a:p>
            <a:pPr indent="0" lvl="0" marL="0" rtl="0" algn="l">
              <a:spcBef>
                <a:spcPts val="0"/>
              </a:spcBef>
              <a:spcAft>
                <a:spcPts val="0"/>
              </a:spcAft>
              <a:buNone/>
            </a:pPr>
            <a:r>
              <a:t/>
            </a:r>
            <a:endParaRPr/>
          </a:p>
        </p:txBody>
      </p:sp>
      <p:sp>
        <p:nvSpPr>
          <p:cNvPr id="240" name="Google Shape;240;p22:notes"/>
          <p:cNvSpPr txBox="1"/>
          <p:nvPr>
            <p:ph idx="11" type="ftr"/>
          </p:nvPr>
        </p:nvSpPr>
        <p:spPr>
          <a:xfrm>
            <a:off x="0" y="9428583"/>
            <a:ext cx="2887186" cy="49633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US">
                <a:solidFill>
                  <a:srgbClr val="000000"/>
                </a:solidFill>
              </a:rPr>
              <a:t>Copyright Ruth Miskin Literacy</a:t>
            </a:r>
            <a:endParaRPr/>
          </a:p>
        </p:txBody>
      </p:sp>
      <p:sp>
        <p:nvSpPr>
          <p:cNvPr id="241" name="Google Shape;241;p22:notes"/>
          <p:cNvSpPr txBox="1"/>
          <p:nvPr>
            <p:ph idx="12" type="sldNum"/>
          </p:nvPr>
        </p:nvSpPr>
        <p:spPr>
          <a:xfrm>
            <a:off x="3774010" y="9428583"/>
            <a:ext cx="2887186" cy="496332"/>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solidFill>
                  <a:srgbClr val="000000"/>
                </a:solidFill>
              </a:rPr>
              <a:t>‹#›</a:t>
            </a:fld>
            <a:endParaRPr>
              <a:solidFill>
                <a:srgbClr val="000000"/>
              </a:solidFil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23:notes"/>
          <p:cNvSpPr/>
          <p:nvPr>
            <p:ph idx="2" type="sldImg"/>
          </p:nvPr>
        </p:nvSpPr>
        <p:spPr>
          <a:xfrm>
            <a:off x="850900"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3" name="Google Shape;253;p23:notes"/>
          <p:cNvSpPr txBox="1"/>
          <p:nvPr>
            <p:ph idx="1" type="body"/>
          </p:nvPr>
        </p:nvSpPr>
        <p:spPr>
          <a:xfrm>
            <a:off x="666274" y="4715153"/>
            <a:ext cx="5330190" cy="446698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Look at all these things you child will learn when you read aloud stories and poems, - without any teaching! </a:t>
            </a:r>
            <a:endParaRPr/>
          </a:p>
          <a:p>
            <a:pPr indent="0" lvl="0" marL="0" rtl="0" algn="l">
              <a:spcBef>
                <a:spcPts val="0"/>
              </a:spcBef>
              <a:spcAft>
                <a:spcPts val="0"/>
              </a:spcAft>
              <a:buNone/>
            </a:pPr>
            <a:r>
              <a:rPr i="1" lang="en-US"/>
              <a:t>Click each point and read.</a:t>
            </a:r>
            <a:endParaRPr i="1"/>
          </a:p>
          <a:p>
            <a:pPr indent="0" lvl="0" marL="0" rtl="0" algn="l">
              <a:spcBef>
                <a:spcPts val="0"/>
              </a:spcBef>
              <a:spcAft>
                <a:spcPts val="0"/>
              </a:spcAft>
              <a:buNone/>
            </a:pPr>
            <a:r>
              <a:t/>
            </a:r>
            <a:endParaRPr/>
          </a:p>
        </p:txBody>
      </p:sp>
      <p:sp>
        <p:nvSpPr>
          <p:cNvPr id="254" name="Google Shape;254;p23:notes"/>
          <p:cNvSpPr txBox="1"/>
          <p:nvPr>
            <p:ph idx="12" type="sldNum"/>
          </p:nvPr>
        </p:nvSpPr>
        <p:spPr>
          <a:xfrm>
            <a:off x="3774010" y="9428583"/>
            <a:ext cx="2887186" cy="496332"/>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24:notes"/>
          <p:cNvSpPr/>
          <p:nvPr>
            <p:ph idx="2" type="sldImg"/>
          </p:nvPr>
        </p:nvSpPr>
        <p:spPr>
          <a:xfrm>
            <a:off x="850900"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0" name="Google Shape;260;p24:notes"/>
          <p:cNvSpPr txBox="1"/>
          <p:nvPr>
            <p:ph idx="1" type="body"/>
          </p:nvPr>
        </p:nvSpPr>
        <p:spPr>
          <a:xfrm>
            <a:off x="666274" y="4715153"/>
            <a:ext cx="5330190" cy="446698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Here are our ten top tips for Storytime at home.</a:t>
            </a:r>
            <a:endParaRPr/>
          </a:p>
          <a:p>
            <a:pPr indent="0" lvl="0" marL="0" rtl="0" algn="l">
              <a:spcBef>
                <a:spcPts val="0"/>
              </a:spcBef>
              <a:spcAft>
                <a:spcPts val="0"/>
              </a:spcAft>
              <a:buNone/>
            </a:pPr>
            <a:r>
              <a:t/>
            </a:r>
            <a:endParaRPr/>
          </a:p>
          <a:p>
            <a:pPr indent="-514350" lvl="0" marL="514350" rtl="0" algn="l">
              <a:spcBef>
                <a:spcPts val="0"/>
              </a:spcBef>
              <a:spcAft>
                <a:spcPts val="0"/>
              </a:spcAft>
              <a:buClr>
                <a:schemeClr val="dk1"/>
              </a:buClr>
              <a:buSzPts val="1200"/>
              <a:buFont typeface="Calibri"/>
              <a:buAutoNum type="arabicPeriod"/>
            </a:pPr>
            <a:r>
              <a:rPr lang="en-US" sz="1200"/>
              <a:t>Make it a treat – introduce each new book with excitement.</a:t>
            </a:r>
            <a:endParaRPr/>
          </a:p>
          <a:p>
            <a:pPr indent="-514350" lvl="0" marL="514350" rtl="0" algn="l">
              <a:spcBef>
                <a:spcPts val="0"/>
              </a:spcBef>
              <a:spcAft>
                <a:spcPts val="0"/>
              </a:spcAft>
              <a:buClr>
                <a:schemeClr val="dk1"/>
              </a:buClr>
              <a:buSzPts val="1200"/>
              <a:buFont typeface="Calibri"/>
              <a:buAutoNum type="arabicPeriod"/>
            </a:pPr>
            <a:r>
              <a:rPr lang="en-US" sz="1200"/>
              <a:t>Make it a special quiet time – cuddle up!</a:t>
            </a:r>
            <a:endParaRPr/>
          </a:p>
          <a:p>
            <a:pPr indent="-514350" lvl="0" marL="514350" rtl="0" algn="l">
              <a:spcBef>
                <a:spcPts val="0"/>
              </a:spcBef>
              <a:spcAft>
                <a:spcPts val="0"/>
              </a:spcAft>
              <a:buClr>
                <a:schemeClr val="dk1"/>
              </a:buClr>
              <a:buSzPts val="1200"/>
              <a:buFont typeface="Calibri"/>
              <a:buAutoNum type="arabicPeriod"/>
            </a:pPr>
            <a:r>
              <a:rPr lang="en-US" sz="1200"/>
              <a:t>Show curiosity in what you’re going to read.</a:t>
            </a:r>
            <a:endParaRPr/>
          </a:p>
          <a:p>
            <a:pPr indent="-514350" lvl="0" marL="514350" marR="0" rtl="0" algn="l">
              <a:lnSpc>
                <a:spcPct val="100000"/>
              </a:lnSpc>
              <a:spcBef>
                <a:spcPts val="0"/>
              </a:spcBef>
              <a:spcAft>
                <a:spcPts val="0"/>
              </a:spcAft>
              <a:buClr>
                <a:schemeClr val="dk1"/>
              </a:buClr>
              <a:buSzPts val="1200"/>
              <a:buFont typeface="Calibri"/>
              <a:buAutoNum type="arabicPeriod"/>
            </a:pPr>
            <a:r>
              <a:rPr lang="en-US" sz="1200"/>
              <a:t>Read story once without stopping so they can enjoy the whole story. </a:t>
            </a:r>
            <a:r>
              <a:rPr lang="en-US" sz="1200">
                <a:solidFill>
                  <a:schemeClr val="dk1"/>
                </a:solidFill>
                <a:latin typeface="Calibri"/>
                <a:ea typeface="Calibri"/>
                <a:cs typeface="Calibri"/>
                <a:sym typeface="Calibri"/>
              </a:rPr>
              <a:t>. If you think your child might not understand something say something like ‘Oh I think what’s happening here is that…”</a:t>
            </a:r>
            <a:endParaRPr sz="1200"/>
          </a:p>
          <a:p>
            <a:pPr indent="-514350" lvl="0" marL="514350" rtl="0" algn="l">
              <a:spcBef>
                <a:spcPts val="0"/>
              </a:spcBef>
              <a:spcAft>
                <a:spcPts val="0"/>
              </a:spcAft>
              <a:buClr>
                <a:schemeClr val="dk1"/>
              </a:buClr>
              <a:buSzPts val="1200"/>
              <a:buFont typeface="Calibri"/>
              <a:buAutoNum type="arabicPeriod"/>
            </a:pPr>
            <a:r>
              <a:rPr lang="en-US" sz="1200"/>
              <a:t>Chat about the story e.g. I wonder why he did that? Oh no, I hope she’s not going to…</a:t>
            </a:r>
            <a:endParaRPr/>
          </a:p>
          <a:p>
            <a:pPr indent="-514350" lvl="0" marL="514350" rtl="0" algn="l">
              <a:spcBef>
                <a:spcPts val="0"/>
              </a:spcBef>
              <a:spcAft>
                <a:spcPts val="0"/>
              </a:spcAft>
              <a:buClr>
                <a:schemeClr val="dk1"/>
              </a:buClr>
              <a:buSzPts val="1200"/>
              <a:buFont typeface="Calibri"/>
              <a:buAutoNum type="arabicPeriod"/>
            </a:pPr>
            <a:r>
              <a:rPr lang="en-US" sz="1200"/>
              <a:t>Avoid asking questions to test what they remember.</a:t>
            </a:r>
            <a:endParaRPr/>
          </a:p>
          <a:p>
            <a:pPr indent="-514350" lvl="0" marL="514350" rtl="0" algn="l">
              <a:spcBef>
                <a:spcPts val="0"/>
              </a:spcBef>
              <a:spcAft>
                <a:spcPts val="0"/>
              </a:spcAft>
              <a:buClr>
                <a:schemeClr val="dk1"/>
              </a:buClr>
              <a:buSzPts val="1200"/>
              <a:buFont typeface="Calibri"/>
              <a:buAutoNum type="arabicPeriod"/>
            </a:pPr>
            <a:r>
              <a:rPr lang="en-US" sz="1200"/>
              <a:t>Link to other stories and experiences you have shared e.g. this reminds me of…</a:t>
            </a:r>
            <a:endParaRPr/>
          </a:p>
          <a:p>
            <a:pPr indent="-514350" lvl="0" marL="514350" rtl="0" algn="l">
              <a:spcBef>
                <a:spcPts val="0"/>
              </a:spcBef>
              <a:spcAft>
                <a:spcPts val="0"/>
              </a:spcAft>
              <a:buClr>
                <a:schemeClr val="dk1"/>
              </a:buClr>
              <a:buSzPts val="1200"/>
              <a:buFont typeface="Calibri"/>
              <a:buAutoNum type="arabicPeriod"/>
            </a:pPr>
            <a:r>
              <a:rPr lang="en-US" sz="1200"/>
              <a:t>Read favourites over and over again – encourage your child to join with the bits they know. Avoid saying ‘not that story again!’</a:t>
            </a:r>
            <a:endParaRPr/>
          </a:p>
          <a:p>
            <a:pPr indent="-514350" lvl="0" marL="514350" rtl="0" algn="l">
              <a:spcBef>
                <a:spcPts val="0"/>
              </a:spcBef>
              <a:spcAft>
                <a:spcPts val="0"/>
              </a:spcAft>
              <a:buClr>
                <a:schemeClr val="dk1"/>
              </a:buClr>
              <a:buSzPts val="1200"/>
              <a:buFont typeface="Calibri"/>
              <a:buAutoNum type="arabicPeriod"/>
            </a:pPr>
            <a:r>
              <a:rPr lang="en-US" sz="1200"/>
              <a:t>Use different voices – be enthusiastic!</a:t>
            </a:r>
            <a:endParaRPr/>
          </a:p>
          <a:p>
            <a:pPr indent="-514350" lvl="0" marL="514350" rtl="0" algn="l">
              <a:spcBef>
                <a:spcPts val="0"/>
              </a:spcBef>
              <a:spcAft>
                <a:spcPts val="0"/>
              </a:spcAft>
              <a:buClr>
                <a:schemeClr val="dk1"/>
              </a:buClr>
              <a:buSzPts val="1200"/>
              <a:buFont typeface="Calibri"/>
              <a:buAutoNum type="arabicPeriod"/>
            </a:pPr>
            <a:r>
              <a:rPr lang="en-US" sz="1200"/>
              <a:t>Love the book – read with enjoyment.</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I will give you a handout with these tips when you leave today.</a:t>
            </a:r>
            <a:endParaRPr/>
          </a:p>
        </p:txBody>
      </p:sp>
      <p:sp>
        <p:nvSpPr>
          <p:cNvPr id="261" name="Google Shape;261;p24:notes"/>
          <p:cNvSpPr txBox="1"/>
          <p:nvPr>
            <p:ph idx="12" type="sldNum"/>
          </p:nvPr>
        </p:nvSpPr>
        <p:spPr>
          <a:xfrm>
            <a:off x="3774010" y="9428583"/>
            <a:ext cx="2887186" cy="496332"/>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25:notes"/>
          <p:cNvSpPr/>
          <p:nvPr>
            <p:ph idx="2" type="sldImg"/>
          </p:nvPr>
        </p:nvSpPr>
        <p:spPr>
          <a:xfrm>
            <a:off x="850900"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7" name="Google Shape;267;p25:notes"/>
          <p:cNvSpPr txBox="1"/>
          <p:nvPr>
            <p:ph idx="1" type="body"/>
          </p:nvPr>
        </p:nvSpPr>
        <p:spPr>
          <a:xfrm>
            <a:off x="666274" y="4715153"/>
            <a:ext cx="5330190" cy="446698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200"/>
              <a:buFont typeface="Calibri"/>
              <a:buNone/>
            </a:pPr>
            <a:r>
              <a:rPr lang="en-US"/>
              <a:t>Approximately 10 minutes is needed for this session.</a:t>
            </a:r>
            <a:endParaRPr/>
          </a:p>
          <a:p>
            <a:pPr indent="0" lvl="0" marL="0" rtl="0" algn="l">
              <a:spcBef>
                <a:spcPts val="0"/>
              </a:spcBef>
              <a:spcAft>
                <a:spcPts val="0"/>
              </a:spcAft>
              <a:buNone/>
            </a:pPr>
            <a:r>
              <a:t/>
            </a:r>
            <a:endParaRPr i="1"/>
          </a:p>
          <a:p>
            <a:pPr indent="0" lvl="0" marL="0" rtl="0" algn="l">
              <a:spcBef>
                <a:spcPts val="0"/>
              </a:spcBef>
              <a:spcAft>
                <a:spcPts val="0"/>
              </a:spcAft>
              <a:buNone/>
            </a:pPr>
            <a:r>
              <a:rPr i="1" lang="en-US"/>
              <a:t>Notes are provided to help you lead the presentation.</a:t>
            </a:r>
            <a:endParaRPr/>
          </a:p>
          <a:p>
            <a:pPr indent="0" lvl="0" marL="0" rtl="0" algn="l">
              <a:spcBef>
                <a:spcPts val="0"/>
              </a:spcBef>
              <a:spcAft>
                <a:spcPts val="0"/>
              </a:spcAft>
              <a:buNone/>
            </a:pPr>
            <a:r>
              <a:rPr i="1" lang="en-US"/>
              <a:t>Notes in italics are for your attention only.</a:t>
            </a:r>
            <a:endParaRPr i="1"/>
          </a:p>
          <a:p>
            <a:pPr indent="0" lvl="0" marL="0" rtl="0" algn="l">
              <a:spcBef>
                <a:spcPts val="0"/>
              </a:spcBef>
              <a:spcAft>
                <a:spcPts val="0"/>
              </a:spcAft>
              <a:buNone/>
            </a:pPr>
            <a:r>
              <a:t/>
            </a:r>
            <a:endParaRPr/>
          </a:p>
        </p:txBody>
      </p:sp>
      <p:sp>
        <p:nvSpPr>
          <p:cNvPr id="268" name="Google Shape;268;p25:notes"/>
          <p:cNvSpPr txBox="1"/>
          <p:nvPr>
            <p:ph idx="12" type="sldNum"/>
          </p:nvPr>
        </p:nvSpPr>
        <p:spPr>
          <a:xfrm>
            <a:off x="3774010" y="9428583"/>
            <a:ext cx="2887186" cy="496332"/>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26:notes"/>
          <p:cNvSpPr/>
          <p:nvPr>
            <p:ph idx="2" type="sldImg"/>
          </p:nvPr>
        </p:nvSpPr>
        <p:spPr>
          <a:xfrm>
            <a:off x="850900"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3" name="Google Shape;273;p26:notes"/>
          <p:cNvSpPr txBox="1"/>
          <p:nvPr>
            <p:ph idx="1" type="body"/>
          </p:nvPr>
        </p:nvSpPr>
        <p:spPr>
          <a:xfrm>
            <a:off x="666274" y="4715153"/>
            <a:ext cx="5330190" cy="446698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solidFill>
                  <a:schemeClr val="dk1"/>
                </a:solidFill>
                <a:latin typeface="Calibri"/>
                <a:ea typeface="Calibri"/>
                <a:cs typeface="Calibri"/>
                <a:sym typeface="Calibri"/>
              </a:rPr>
              <a:t>Children complete a </a:t>
            </a:r>
            <a:r>
              <a:rPr b="0" lang="en-US" sz="1200">
                <a:solidFill>
                  <a:schemeClr val="dk1"/>
                </a:solidFill>
                <a:latin typeface="Calibri"/>
                <a:ea typeface="Calibri"/>
                <a:cs typeface="Calibri"/>
                <a:sym typeface="Calibri"/>
              </a:rPr>
              <a:t>word-reading check at the end of Year 1 so that </a:t>
            </a:r>
            <a:r>
              <a:rPr lang="en-US" sz="1200">
                <a:solidFill>
                  <a:schemeClr val="dk1"/>
                </a:solidFill>
                <a:latin typeface="Calibri"/>
                <a:ea typeface="Calibri"/>
                <a:cs typeface="Calibri"/>
                <a:sym typeface="Calibri"/>
              </a:rPr>
              <a:t>parents can be </a:t>
            </a:r>
            <a:r>
              <a:rPr b="0" lang="en-US" sz="1200">
                <a:solidFill>
                  <a:schemeClr val="dk1"/>
                </a:solidFill>
                <a:latin typeface="Calibri"/>
                <a:ea typeface="Calibri"/>
                <a:cs typeface="Calibri"/>
                <a:sym typeface="Calibri"/>
              </a:rPr>
              <a:t>confident</a:t>
            </a:r>
            <a:r>
              <a:rPr b="1" lang="en-US" sz="1200">
                <a:solidFill>
                  <a:schemeClr val="dk1"/>
                </a:solidFill>
                <a:latin typeface="Calibri"/>
                <a:ea typeface="Calibri"/>
                <a:cs typeface="Calibri"/>
                <a:sym typeface="Calibri"/>
              </a:rPr>
              <a:t> </a:t>
            </a:r>
            <a:r>
              <a:rPr lang="en-US" sz="1200">
                <a:solidFill>
                  <a:schemeClr val="dk1"/>
                </a:solidFill>
                <a:latin typeface="Calibri"/>
                <a:ea typeface="Calibri"/>
                <a:cs typeface="Calibri"/>
                <a:sym typeface="Calibri"/>
              </a:rPr>
              <a:t>their children are being taught to read successfully. </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  </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Children read </a:t>
            </a:r>
            <a:r>
              <a:rPr b="0" lang="en-US" sz="1200">
                <a:solidFill>
                  <a:schemeClr val="dk1"/>
                </a:solidFill>
                <a:latin typeface="Calibri"/>
                <a:ea typeface="Calibri"/>
                <a:cs typeface="Calibri"/>
                <a:sym typeface="Calibri"/>
              </a:rPr>
              <a:t>40 words</a:t>
            </a:r>
            <a:r>
              <a:rPr lang="en-US" sz="1200">
                <a:solidFill>
                  <a:schemeClr val="dk1"/>
                </a:solidFill>
                <a:latin typeface="Calibri"/>
                <a:ea typeface="Calibri"/>
                <a:cs typeface="Calibri"/>
                <a:sym typeface="Calibri"/>
              </a:rPr>
              <a:t>. It takes between </a:t>
            </a:r>
            <a:r>
              <a:rPr b="0" lang="en-US" sz="1200">
                <a:solidFill>
                  <a:schemeClr val="dk1"/>
                </a:solidFill>
                <a:latin typeface="Calibri"/>
                <a:ea typeface="Calibri"/>
                <a:cs typeface="Calibri"/>
                <a:sym typeface="Calibri"/>
              </a:rPr>
              <a:t>two and five minutes.</a:t>
            </a:r>
            <a:endParaRPr b="0"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 </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b="0" lang="en-US" sz="1200">
                <a:solidFill>
                  <a:schemeClr val="dk1"/>
                </a:solidFill>
                <a:latin typeface="Calibri"/>
                <a:ea typeface="Calibri"/>
                <a:cs typeface="Calibri"/>
                <a:sym typeface="Calibri"/>
              </a:rPr>
              <a:t>If they do not manage </a:t>
            </a:r>
            <a:r>
              <a:rPr lang="en-US" sz="1200">
                <a:solidFill>
                  <a:schemeClr val="dk1"/>
                </a:solidFill>
                <a:latin typeface="Calibri"/>
                <a:ea typeface="Calibri"/>
                <a:cs typeface="Calibri"/>
                <a:sym typeface="Calibri"/>
              </a:rPr>
              <a:t>to read </a:t>
            </a:r>
            <a:r>
              <a:rPr b="1" i="1" lang="en-US" sz="1400" u="sng">
                <a:solidFill>
                  <a:srgbClr val="FF0000"/>
                </a:solidFill>
                <a:latin typeface="Calibri"/>
                <a:ea typeface="Calibri"/>
                <a:cs typeface="Calibri"/>
                <a:sym typeface="Calibri"/>
              </a:rPr>
              <a:t>32</a:t>
            </a:r>
            <a:r>
              <a:rPr b="1" lang="en-US" sz="1200">
                <a:solidFill>
                  <a:srgbClr val="FF0000"/>
                </a:solidFill>
                <a:latin typeface="Calibri"/>
                <a:ea typeface="Calibri"/>
                <a:cs typeface="Calibri"/>
                <a:sym typeface="Calibri"/>
              </a:rPr>
              <a:t> </a:t>
            </a:r>
            <a:r>
              <a:rPr lang="en-US" sz="1200">
                <a:solidFill>
                  <a:schemeClr val="dk1"/>
                </a:solidFill>
                <a:latin typeface="Calibri"/>
                <a:ea typeface="Calibri"/>
                <a:cs typeface="Calibri"/>
                <a:sym typeface="Calibri"/>
              </a:rPr>
              <a:t>of the words, they are given extra support, and repeat the check at the end of Year 2. </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It means that all children will be able to read accurately before they begin Year 3.</a:t>
            </a:r>
            <a:endParaRPr/>
          </a:p>
          <a:p>
            <a:pPr indent="0" lvl="0" marL="0" rtl="0" algn="l">
              <a:spcBef>
                <a:spcPts val="0"/>
              </a:spcBef>
              <a:spcAft>
                <a:spcPts val="0"/>
              </a:spcAft>
              <a:buNone/>
            </a:pPr>
            <a:r>
              <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In our school, we aim to make sure that every child learns to read accurately by the end of Year 1 so they are set up for success in school and in life.</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As soon as we spot a child who needs extra practice learning to read sounds and words, we teach them one-to-one for a few minutes every day.</a:t>
            </a:r>
            <a:endParaRPr sz="1200">
              <a:solidFill>
                <a:schemeClr val="dk1"/>
              </a:solidFill>
              <a:latin typeface="Calibri"/>
              <a:ea typeface="Calibri"/>
              <a:cs typeface="Calibri"/>
              <a:sym typeface="Calibri"/>
            </a:endParaRPr>
          </a:p>
          <a:p>
            <a:pPr indent="0" lvl="0" marL="0" rtl="0" algn="l">
              <a:spcBef>
                <a:spcPts val="0"/>
              </a:spcBef>
              <a:spcAft>
                <a:spcPts val="0"/>
              </a:spcAft>
              <a:buNone/>
            </a:pPr>
            <a:r>
              <a:t/>
            </a:r>
            <a:endParaRPr sz="1200">
              <a:solidFill>
                <a:schemeClr val="dk1"/>
              </a:solidFill>
              <a:latin typeface="Calibri"/>
              <a:ea typeface="Calibri"/>
              <a:cs typeface="Calibri"/>
              <a:sym typeface="Calibri"/>
            </a:endParaRPr>
          </a:p>
          <a:p>
            <a:pPr indent="0" lvl="0" marL="0" rtl="0" algn="l">
              <a:spcBef>
                <a:spcPts val="0"/>
              </a:spcBef>
              <a:spcAft>
                <a:spcPts val="0"/>
              </a:spcAft>
              <a:buNone/>
            </a:pPr>
            <a:r>
              <a:t/>
            </a:r>
            <a:endParaRPr/>
          </a:p>
        </p:txBody>
      </p:sp>
      <p:sp>
        <p:nvSpPr>
          <p:cNvPr id="274" name="Google Shape;274;p26:notes"/>
          <p:cNvSpPr txBox="1"/>
          <p:nvPr>
            <p:ph idx="12" type="sldNum"/>
          </p:nvPr>
        </p:nvSpPr>
        <p:spPr>
          <a:xfrm>
            <a:off x="3774010" y="9428583"/>
            <a:ext cx="2887186" cy="496332"/>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p27:notes"/>
          <p:cNvSpPr/>
          <p:nvPr>
            <p:ph idx="2" type="sldImg"/>
          </p:nvPr>
        </p:nvSpPr>
        <p:spPr>
          <a:xfrm>
            <a:off x="850900"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0" name="Google Shape;280;p27:notes"/>
          <p:cNvSpPr txBox="1"/>
          <p:nvPr>
            <p:ph idx="1" type="body"/>
          </p:nvPr>
        </p:nvSpPr>
        <p:spPr>
          <a:xfrm>
            <a:off x="666274" y="4715153"/>
            <a:ext cx="5330190" cy="446698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We teach children to read both real and nonsense words using the routine ‘Special Friends’, ‘Fred Talk’, read the word’.</a:t>
            </a:r>
            <a:endParaRPr/>
          </a:p>
          <a:p>
            <a:pPr indent="0" lvl="0" marL="0" rtl="0" algn="l">
              <a:spcBef>
                <a:spcPts val="0"/>
              </a:spcBef>
              <a:spcAft>
                <a:spcPts val="0"/>
              </a:spcAft>
              <a:buNone/>
            </a:pPr>
            <a:r>
              <a:t/>
            </a:r>
            <a:endParaRPr/>
          </a:p>
          <a:p>
            <a:pPr indent="0" lvl="0" marL="0" marR="0" rtl="0" algn="l">
              <a:lnSpc>
                <a:spcPct val="100000"/>
              </a:lnSpc>
              <a:spcBef>
                <a:spcPts val="0"/>
              </a:spcBef>
              <a:spcAft>
                <a:spcPts val="0"/>
              </a:spcAft>
              <a:buClr>
                <a:schemeClr val="dk1"/>
              </a:buClr>
              <a:buSzPts val="1200"/>
              <a:buFont typeface="Calibri"/>
              <a:buNone/>
            </a:pPr>
            <a:r>
              <a:rPr lang="en-US"/>
              <a:t>Children spot the ‘Special Friends’ (two letters that make one sound), Fred talk the word, and then read the word as a whole. </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For example, ‘sh’, sh-i-p, ship.</a:t>
            </a:r>
            <a:endParaRPr/>
          </a:p>
        </p:txBody>
      </p:sp>
      <p:sp>
        <p:nvSpPr>
          <p:cNvPr id="281" name="Google Shape;281;p27:notes"/>
          <p:cNvSpPr txBox="1"/>
          <p:nvPr>
            <p:ph idx="12" type="sldNum"/>
          </p:nvPr>
        </p:nvSpPr>
        <p:spPr>
          <a:xfrm>
            <a:off x="3774010" y="9428583"/>
            <a:ext cx="2887186" cy="496332"/>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p28:notes"/>
          <p:cNvSpPr/>
          <p:nvPr>
            <p:ph idx="2" type="sldImg"/>
          </p:nvPr>
        </p:nvSpPr>
        <p:spPr>
          <a:xfrm>
            <a:off x="850900"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7" name="Google Shape;287;p28:notes"/>
          <p:cNvSpPr txBox="1"/>
          <p:nvPr>
            <p:ph idx="1" type="body"/>
          </p:nvPr>
        </p:nvSpPr>
        <p:spPr>
          <a:xfrm>
            <a:off x="666274" y="4715153"/>
            <a:ext cx="5330190" cy="446698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Arial"/>
              <a:buNone/>
            </a:pPr>
            <a:r>
              <a:rPr lang="en-US"/>
              <a:t>Half of the words in the check are real words.</a:t>
            </a:r>
            <a:endParaRPr/>
          </a:p>
          <a:p>
            <a:pPr indent="0" lvl="0" marL="0" rtl="0" algn="l">
              <a:spcBef>
                <a:spcPts val="0"/>
              </a:spcBef>
              <a:spcAft>
                <a:spcPts val="0"/>
              </a:spcAft>
              <a:buClr>
                <a:schemeClr val="dk1"/>
              </a:buClr>
              <a:buSzPts val="1200"/>
              <a:buFont typeface="Arial"/>
              <a:buNone/>
            </a:pPr>
            <a:r>
              <a:rPr lang="en-US"/>
              <a:t>Half are nonsense words. </a:t>
            </a:r>
            <a:r>
              <a:rPr lang="en-US" sz="1200">
                <a:solidFill>
                  <a:schemeClr val="dk1"/>
                </a:solidFill>
                <a:latin typeface="Calibri"/>
                <a:ea typeface="Calibri"/>
                <a:cs typeface="Calibri"/>
                <a:sym typeface="Calibri"/>
              </a:rPr>
              <a:t>For example, ‘sheb’, ‘glight’, ‘ched’, ‘teb’. </a:t>
            </a:r>
            <a:endParaRPr/>
          </a:p>
          <a:p>
            <a:pPr indent="0" lvl="0" marL="0" rtl="0" algn="l">
              <a:spcBef>
                <a:spcPts val="0"/>
              </a:spcBef>
              <a:spcAft>
                <a:spcPts val="0"/>
              </a:spcAft>
              <a:buClr>
                <a:schemeClr val="dk1"/>
              </a:buClr>
              <a:buSzPts val="1200"/>
              <a:buFont typeface="Arial"/>
              <a:buNone/>
            </a:pPr>
            <a:r>
              <a:t/>
            </a:r>
            <a:endParaRPr sz="1200">
              <a:solidFill>
                <a:schemeClr val="dk1"/>
              </a:solidFill>
              <a:latin typeface="Calibri"/>
              <a:ea typeface="Calibri"/>
              <a:cs typeface="Calibri"/>
              <a:sym typeface="Calibri"/>
            </a:endParaRPr>
          </a:p>
          <a:p>
            <a:pPr indent="0" lvl="0" marL="0" rtl="0" algn="l">
              <a:spcBef>
                <a:spcPts val="0"/>
              </a:spcBef>
              <a:spcAft>
                <a:spcPts val="0"/>
              </a:spcAft>
              <a:buClr>
                <a:schemeClr val="dk1"/>
              </a:buClr>
              <a:buSzPts val="1200"/>
              <a:buFont typeface="Arial"/>
              <a:buNone/>
            </a:pPr>
            <a:r>
              <a:rPr lang="en-US" sz="1200">
                <a:solidFill>
                  <a:schemeClr val="dk1"/>
                </a:solidFill>
                <a:latin typeface="Calibri"/>
                <a:ea typeface="Calibri"/>
                <a:cs typeface="Calibri"/>
                <a:sym typeface="Calibri"/>
              </a:rPr>
              <a:t>There is a picture of an alien next to each word to remind the children that it isn’t a real word.</a:t>
            </a:r>
            <a:endParaRPr sz="1200">
              <a:solidFill>
                <a:schemeClr val="dk1"/>
              </a:solidFill>
              <a:latin typeface="Calibri"/>
              <a:ea typeface="Calibri"/>
              <a:cs typeface="Calibri"/>
              <a:sym typeface="Calibri"/>
            </a:endParaRPr>
          </a:p>
          <a:p>
            <a:pPr indent="0" lvl="0" marL="0" rtl="0" algn="l">
              <a:spcBef>
                <a:spcPts val="0"/>
              </a:spcBef>
              <a:spcAft>
                <a:spcPts val="0"/>
              </a:spcAft>
              <a:buNone/>
            </a:pPr>
            <a:r>
              <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Nonsense words check that children will be able to read sounds they know in unfamiliar words.</a:t>
            </a:r>
            <a:endParaRPr/>
          </a:p>
          <a:p>
            <a:pPr indent="0" lvl="0" marL="0" marR="0" rtl="0" algn="l">
              <a:lnSpc>
                <a:spcPct val="100000"/>
              </a:lnSpc>
              <a:spcBef>
                <a:spcPts val="0"/>
              </a:spcBef>
              <a:spcAft>
                <a:spcPts val="0"/>
              </a:spcAft>
              <a:buClr>
                <a:schemeClr val="dk1"/>
              </a:buClr>
              <a:buSzPts val="1200"/>
              <a:buFont typeface="Calibri"/>
              <a:buNone/>
            </a:pPr>
            <a:r>
              <a:rPr lang="en-US" sz="1200">
                <a:solidFill>
                  <a:schemeClr val="dk1"/>
                </a:solidFill>
                <a:latin typeface="Calibri"/>
                <a:ea typeface="Calibri"/>
                <a:cs typeface="Calibri"/>
                <a:sym typeface="Calibri"/>
              </a:rPr>
              <a:t>Children who can read nonsense words will, very soon, be able to read any new word – for example – gargantuan, flailing, raucous, anticipation; </a:t>
            </a:r>
            <a:endParaRPr/>
          </a:p>
          <a:p>
            <a:pPr indent="0" lvl="0" marL="0" marR="0" rtl="0" algn="l">
              <a:lnSpc>
                <a:spcPct val="100000"/>
              </a:lnSpc>
              <a:spcBef>
                <a:spcPts val="0"/>
              </a:spcBef>
              <a:spcAft>
                <a:spcPts val="0"/>
              </a:spcAft>
              <a:buClr>
                <a:schemeClr val="dk1"/>
              </a:buClr>
              <a:buSzPts val="1200"/>
              <a:buFont typeface="Calibri"/>
              <a:buNone/>
            </a:pPr>
            <a:r>
              <a:rPr lang="en-US" sz="1200">
                <a:solidFill>
                  <a:schemeClr val="dk1"/>
                </a:solidFill>
                <a:latin typeface="Calibri"/>
                <a:ea typeface="Calibri"/>
                <a:cs typeface="Calibri"/>
                <a:sym typeface="Calibri"/>
              </a:rPr>
              <a:t>Reading new words increases children’s vocabulary </a:t>
            </a:r>
            <a:r>
              <a:rPr b="0" lang="en-US" sz="1200">
                <a:solidFill>
                  <a:schemeClr val="dk1"/>
                </a:solidFill>
                <a:latin typeface="Calibri"/>
                <a:ea typeface="Calibri"/>
                <a:cs typeface="Calibri"/>
                <a:sym typeface="Calibri"/>
              </a:rPr>
              <a:t>rapidly.</a:t>
            </a:r>
            <a:endParaRPr b="0"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 </a:t>
            </a:r>
            <a:endParaRPr/>
          </a:p>
        </p:txBody>
      </p:sp>
      <p:sp>
        <p:nvSpPr>
          <p:cNvPr id="288" name="Google Shape;288;p28:notes"/>
          <p:cNvSpPr txBox="1"/>
          <p:nvPr>
            <p:ph idx="12" type="sldNum"/>
          </p:nvPr>
        </p:nvSpPr>
        <p:spPr>
          <a:xfrm>
            <a:off x="3774010" y="9428583"/>
            <a:ext cx="2887186" cy="496332"/>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p29:notes"/>
          <p:cNvSpPr/>
          <p:nvPr>
            <p:ph idx="2" type="sldImg"/>
          </p:nvPr>
        </p:nvSpPr>
        <p:spPr>
          <a:xfrm>
            <a:off x="850900"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7" name="Google Shape;297;p29:notes"/>
          <p:cNvSpPr txBox="1"/>
          <p:nvPr>
            <p:ph idx="1" type="body"/>
          </p:nvPr>
        </p:nvSpPr>
        <p:spPr>
          <a:xfrm>
            <a:off x="666274" y="4715153"/>
            <a:ext cx="5330190" cy="446698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8" name="Google Shape;298;p29:notes"/>
          <p:cNvSpPr txBox="1"/>
          <p:nvPr>
            <p:ph idx="12" type="sldNum"/>
          </p:nvPr>
        </p:nvSpPr>
        <p:spPr>
          <a:xfrm>
            <a:off x="3774010" y="9428583"/>
            <a:ext cx="2887186" cy="496332"/>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30:notes"/>
          <p:cNvSpPr/>
          <p:nvPr>
            <p:ph idx="2" type="sldImg"/>
          </p:nvPr>
        </p:nvSpPr>
        <p:spPr>
          <a:xfrm>
            <a:off x="850900"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4" name="Google Shape;304;p30:notes"/>
          <p:cNvSpPr txBox="1"/>
          <p:nvPr>
            <p:ph idx="1" type="body"/>
          </p:nvPr>
        </p:nvSpPr>
        <p:spPr>
          <a:xfrm>
            <a:off x="666274" y="4715153"/>
            <a:ext cx="5330190" cy="446698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solidFill>
                  <a:srgbClr val="FF0000"/>
                </a:solidFill>
              </a:rPr>
              <a:t>In the words of Dr Seuss…</a:t>
            </a:r>
            <a:r>
              <a:rPr i="1" lang="en-US">
                <a:solidFill>
                  <a:srgbClr val="FF0000"/>
                </a:solidFill>
              </a:rPr>
              <a:t>read quote.</a:t>
            </a:r>
            <a:endParaRPr/>
          </a:p>
          <a:p>
            <a:pPr indent="0" lvl="0" marL="0" rtl="0" algn="l">
              <a:spcBef>
                <a:spcPts val="0"/>
              </a:spcBef>
              <a:spcAft>
                <a:spcPts val="0"/>
              </a:spcAft>
              <a:buNone/>
            </a:pPr>
            <a:r>
              <a:t/>
            </a:r>
            <a:endParaRPr i="1">
              <a:solidFill>
                <a:srgbClr val="FF0000"/>
              </a:solidFill>
            </a:endParaRPr>
          </a:p>
          <a:p>
            <a:pPr indent="0" lvl="0" marL="0" rtl="0" algn="l">
              <a:spcBef>
                <a:spcPts val="0"/>
              </a:spcBef>
              <a:spcAft>
                <a:spcPts val="0"/>
              </a:spcAft>
              <a:buNone/>
            </a:pPr>
            <a:r>
              <a:rPr i="0" lang="en-US">
                <a:solidFill>
                  <a:srgbClr val="FF0000"/>
                </a:solidFill>
              </a:rPr>
              <a:t>Good readers do well in school – and in life.</a:t>
            </a:r>
            <a:endParaRPr/>
          </a:p>
          <a:p>
            <a:pPr indent="0" lvl="0" marL="0" rtl="0" algn="l">
              <a:spcBef>
                <a:spcPts val="0"/>
              </a:spcBef>
              <a:spcAft>
                <a:spcPts val="0"/>
              </a:spcAft>
              <a:buNone/>
            </a:pPr>
            <a:r>
              <a:rPr i="0" lang="en-US">
                <a:solidFill>
                  <a:srgbClr val="FF0000"/>
                </a:solidFill>
              </a:rPr>
              <a:t>By listening to your child read, you are making sure they have the opportunity to practise and become a good reader quickly.</a:t>
            </a:r>
            <a:endParaRPr/>
          </a:p>
          <a:p>
            <a:pPr indent="0" lvl="0" marL="0" rtl="0" algn="l">
              <a:spcBef>
                <a:spcPts val="0"/>
              </a:spcBef>
              <a:spcAft>
                <a:spcPts val="0"/>
              </a:spcAft>
              <a:buNone/>
            </a:pPr>
            <a:r>
              <a:t/>
            </a:r>
            <a:endParaRPr i="0">
              <a:solidFill>
                <a:srgbClr val="FF0000"/>
              </a:solidFill>
            </a:endParaRPr>
          </a:p>
          <a:p>
            <a:pPr indent="0" lvl="0" marL="0" marR="0" rtl="0" algn="l">
              <a:lnSpc>
                <a:spcPct val="100000"/>
              </a:lnSpc>
              <a:spcBef>
                <a:spcPts val="0"/>
              </a:spcBef>
              <a:spcAft>
                <a:spcPts val="0"/>
              </a:spcAft>
              <a:buClr>
                <a:schemeClr val="dk1"/>
              </a:buClr>
              <a:buSzPts val="1200"/>
              <a:buFont typeface="Calibri"/>
              <a:buNone/>
            </a:pPr>
            <a:r>
              <a:rPr lang="en-US" sz="1200">
                <a:solidFill>
                  <a:schemeClr val="dk1"/>
                </a:solidFill>
                <a:latin typeface="Calibri"/>
                <a:ea typeface="Calibri"/>
                <a:cs typeface="Calibri"/>
                <a:sym typeface="Calibri"/>
              </a:rPr>
              <a:t>Remember that all parents have the power to change outcomes for their children.</a:t>
            </a:r>
            <a:endParaRPr>
              <a:solidFill>
                <a:srgbClr val="FF0000"/>
              </a:solidFill>
            </a:endParaRPr>
          </a:p>
        </p:txBody>
      </p:sp>
      <p:sp>
        <p:nvSpPr>
          <p:cNvPr id="305" name="Google Shape;305;p30:notes"/>
          <p:cNvSpPr txBox="1"/>
          <p:nvPr>
            <p:ph idx="12" type="sldNum"/>
          </p:nvPr>
        </p:nvSpPr>
        <p:spPr>
          <a:xfrm>
            <a:off x="3774010" y="9428583"/>
            <a:ext cx="2887186" cy="496332"/>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p31:notes"/>
          <p:cNvSpPr txBox="1"/>
          <p:nvPr>
            <p:ph idx="1" type="body"/>
          </p:nvPr>
        </p:nvSpPr>
        <p:spPr>
          <a:xfrm>
            <a:off x="666274" y="4715153"/>
            <a:ext cx="5330190" cy="446698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1" name="Google Shape;311;p31:notes"/>
          <p:cNvSpPr/>
          <p:nvPr>
            <p:ph idx="2" type="sldImg"/>
          </p:nvPr>
        </p:nvSpPr>
        <p:spPr>
          <a:xfrm>
            <a:off x="850900"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jp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jp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showMasterSp="0" type="obj">
  <p:cSld name="OBJECT">
    <p:spTree>
      <p:nvGrpSpPr>
        <p:cNvPr id="19" name="Shape 19"/>
        <p:cNvGrpSpPr/>
        <p:nvPr/>
      </p:nvGrpSpPr>
      <p:grpSpPr>
        <a:xfrm>
          <a:off x="0" y="0"/>
          <a:ext cx="0" cy="0"/>
          <a:chOff x="0" y="0"/>
          <a:chExt cx="0" cy="0"/>
        </a:xfrm>
      </p:grpSpPr>
      <p:pic>
        <p:nvPicPr>
          <p:cNvPr descr="PPT_RM_page.jpg" id="20" name="Google Shape;20;p33"/>
          <p:cNvPicPr preferRelativeResize="0"/>
          <p:nvPr/>
        </p:nvPicPr>
        <p:blipFill rotWithShape="1">
          <a:blip r:embed="rId2">
            <a:alphaModFix/>
          </a:blip>
          <a:srcRect b="0" l="0" r="0" t="0"/>
          <a:stretch/>
        </p:blipFill>
        <p:spPr>
          <a:xfrm>
            <a:off x="-16340" y="0"/>
            <a:ext cx="9180512" cy="6858000"/>
          </a:xfrm>
          <a:prstGeom prst="rect">
            <a:avLst/>
          </a:prstGeom>
          <a:noFill/>
          <a:ln>
            <a:noFill/>
          </a:ln>
        </p:spPr>
      </p:pic>
      <p:sp>
        <p:nvSpPr>
          <p:cNvPr id="21" name="Google Shape;21;p33"/>
          <p:cNvSpPr/>
          <p:nvPr/>
        </p:nvSpPr>
        <p:spPr>
          <a:xfrm>
            <a:off x="323527" y="1151032"/>
            <a:ext cx="8640961" cy="45719"/>
          </a:xfrm>
          <a:prstGeom prst="rect">
            <a:avLst/>
          </a:prstGeom>
          <a:solidFill>
            <a:srgbClr val="3B9EA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2400" u="none" cap="none" strike="noStrike">
              <a:solidFill>
                <a:srgbClr val="FFFFFF"/>
              </a:solidFill>
              <a:latin typeface="Arial"/>
              <a:ea typeface="Arial"/>
              <a:cs typeface="Arial"/>
              <a:sym typeface="Arial"/>
            </a:endParaRPr>
          </a:p>
        </p:txBody>
      </p:sp>
      <p:sp>
        <p:nvSpPr>
          <p:cNvPr id="22" name="Google Shape;22;p33"/>
          <p:cNvSpPr txBox="1"/>
          <p:nvPr>
            <p:ph type="title"/>
          </p:nvPr>
        </p:nvSpPr>
        <p:spPr>
          <a:xfrm>
            <a:off x="323528" y="260649"/>
            <a:ext cx="7478713" cy="864096"/>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23" name="Google Shape;23;p33"/>
          <p:cNvSpPr txBox="1"/>
          <p:nvPr>
            <p:ph idx="1" type="body"/>
          </p:nvPr>
        </p:nvSpPr>
        <p:spPr>
          <a:xfrm>
            <a:off x="323528" y="1196752"/>
            <a:ext cx="8639175" cy="5040560"/>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360"/>
              </a:spcBef>
              <a:spcAft>
                <a:spcPts val="0"/>
              </a:spcAft>
              <a:buSzPts val="1400"/>
              <a:buNone/>
              <a:defRPr/>
            </a:lvl1pPr>
            <a:lvl2pPr indent="-228600" lvl="1" marL="914400" algn="l">
              <a:lnSpc>
                <a:spcPct val="90000"/>
              </a:lnSpc>
              <a:spcBef>
                <a:spcPts val="360"/>
              </a:spcBef>
              <a:spcAft>
                <a:spcPts val="0"/>
              </a:spcAft>
              <a:buSzPts val="1400"/>
              <a:buNone/>
              <a:defRPr/>
            </a:lvl2pPr>
            <a:lvl3pPr indent="-228600" lvl="2" marL="1371600" algn="l">
              <a:lnSpc>
                <a:spcPct val="90000"/>
              </a:lnSpc>
              <a:spcBef>
                <a:spcPts val="360"/>
              </a:spcBef>
              <a:spcAft>
                <a:spcPts val="0"/>
              </a:spcAft>
              <a:buSzPts val="1400"/>
              <a:buNone/>
              <a:defRPr/>
            </a:lvl3pPr>
            <a:lvl4pPr indent="-228600" lvl="3" marL="1828800" algn="l">
              <a:lnSpc>
                <a:spcPct val="90000"/>
              </a:lnSpc>
              <a:spcBef>
                <a:spcPts val="360"/>
              </a:spcBef>
              <a:spcAft>
                <a:spcPts val="0"/>
              </a:spcAft>
              <a:buSzPts val="1400"/>
              <a:buNone/>
              <a:defRPr/>
            </a:lvl4pPr>
            <a:lvl5pPr indent="-228600" lvl="4" marL="2286000" algn="l">
              <a:lnSpc>
                <a:spcPct val="90000"/>
              </a:lnSpc>
              <a:spcBef>
                <a:spcPts val="360"/>
              </a:spcBef>
              <a:spcAft>
                <a:spcPts val="0"/>
              </a:spcAft>
              <a:buSzPts val="1400"/>
              <a:buNone/>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4" name="Google Shape;24;p33"/>
          <p:cNvSpPr txBox="1"/>
          <p:nvPr>
            <p:ph idx="12" type="sldNum"/>
          </p:nvPr>
        </p:nvSpPr>
        <p:spPr>
          <a:xfrm>
            <a:off x="6553200" y="6356350"/>
            <a:ext cx="2409825"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b="0" i="0" sz="1000" u="none" cap="none" strike="noStrike">
                <a:solidFill>
                  <a:srgbClr val="8C8C8C"/>
                </a:solidFill>
                <a:latin typeface="Arial"/>
                <a:ea typeface="Arial"/>
                <a:cs typeface="Arial"/>
                <a:sym typeface="Arial"/>
              </a:defRPr>
            </a:lvl1pPr>
            <a:lvl2pPr indent="0" lvl="1" marL="0" marR="0" algn="r">
              <a:spcBef>
                <a:spcPts val="0"/>
              </a:spcBef>
              <a:spcAft>
                <a:spcPts val="0"/>
              </a:spcAft>
              <a:buNone/>
              <a:defRPr b="0" i="0" sz="1000" u="none" cap="none" strike="noStrike">
                <a:solidFill>
                  <a:srgbClr val="8C8C8C"/>
                </a:solidFill>
                <a:latin typeface="Arial"/>
                <a:ea typeface="Arial"/>
                <a:cs typeface="Arial"/>
                <a:sym typeface="Arial"/>
              </a:defRPr>
            </a:lvl2pPr>
            <a:lvl3pPr indent="0" lvl="2" marL="0" marR="0" algn="r">
              <a:spcBef>
                <a:spcPts val="0"/>
              </a:spcBef>
              <a:spcAft>
                <a:spcPts val="0"/>
              </a:spcAft>
              <a:buNone/>
              <a:defRPr b="0" i="0" sz="1000" u="none" cap="none" strike="noStrike">
                <a:solidFill>
                  <a:srgbClr val="8C8C8C"/>
                </a:solidFill>
                <a:latin typeface="Arial"/>
                <a:ea typeface="Arial"/>
                <a:cs typeface="Arial"/>
                <a:sym typeface="Arial"/>
              </a:defRPr>
            </a:lvl3pPr>
            <a:lvl4pPr indent="0" lvl="3" marL="0" marR="0" algn="r">
              <a:spcBef>
                <a:spcPts val="0"/>
              </a:spcBef>
              <a:spcAft>
                <a:spcPts val="0"/>
              </a:spcAft>
              <a:buNone/>
              <a:defRPr b="0" i="0" sz="1000" u="none" cap="none" strike="noStrike">
                <a:solidFill>
                  <a:srgbClr val="8C8C8C"/>
                </a:solidFill>
                <a:latin typeface="Arial"/>
                <a:ea typeface="Arial"/>
                <a:cs typeface="Arial"/>
                <a:sym typeface="Arial"/>
              </a:defRPr>
            </a:lvl4pPr>
            <a:lvl5pPr indent="0" lvl="4" marL="0" marR="0" algn="r">
              <a:spcBef>
                <a:spcPts val="0"/>
              </a:spcBef>
              <a:spcAft>
                <a:spcPts val="0"/>
              </a:spcAft>
              <a:buNone/>
              <a:defRPr b="0" i="0" sz="1000" u="none" cap="none" strike="noStrike">
                <a:solidFill>
                  <a:srgbClr val="8C8C8C"/>
                </a:solidFill>
                <a:latin typeface="Arial"/>
                <a:ea typeface="Arial"/>
                <a:cs typeface="Arial"/>
                <a:sym typeface="Arial"/>
              </a:defRPr>
            </a:lvl5pPr>
            <a:lvl6pPr indent="0" lvl="5" marL="0" marR="0" algn="r">
              <a:spcBef>
                <a:spcPts val="0"/>
              </a:spcBef>
              <a:spcAft>
                <a:spcPts val="0"/>
              </a:spcAft>
              <a:buNone/>
              <a:defRPr b="0" i="0" sz="1000" u="none" cap="none" strike="noStrike">
                <a:solidFill>
                  <a:srgbClr val="8C8C8C"/>
                </a:solidFill>
                <a:latin typeface="Arial"/>
                <a:ea typeface="Arial"/>
                <a:cs typeface="Arial"/>
                <a:sym typeface="Arial"/>
              </a:defRPr>
            </a:lvl6pPr>
            <a:lvl7pPr indent="0" lvl="6" marL="0" marR="0" algn="r">
              <a:spcBef>
                <a:spcPts val="0"/>
              </a:spcBef>
              <a:spcAft>
                <a:spcPts val="0"/>
              </a:spcAft>
              <a:buNone/>
              <a:defRPr b="0" i="0" sz="1000" u="none" cap="none" strike="noStrike">
                <a:solidFill>
                  <a:srgbClr val="8C8C8C"/>
                </a:solidFill>
                <a:latin typeface="Arial"/>
                <a:ea typeface="Arial"/>
                <a:cs typeface="Arial"/>
                <a:sym typeface="Arial"/>
              </a:defRPr>
            </a:lvl7pPr>
            <a:lvl8pPr indent="0" lvl="7" marL="0" marR="0" algn="r">
              <a:spcBef>
                <a:spcPts val="0"/>
              </a:spcBef>
              <a:spcAft>
                <a:spcPts val="0"/>
              </a:spcAft>
              <a:buNone/>
              <a:defRPr b="0" i="0" sz="1000" u="none" cap="none" strike="noStrike">
                <a:solidFill>
                  <a:srgbClr val="8C8C8C"/>
                </a:solidFill>
                <a:latin typeface="Arial"/>
                <a:ea typeface="Arial"/>
                <a:cs typeface="Arial"/>
                <a:sym typeface="Arial"/>
              </a:defRPr>
            </a:lvl8pPr>
            <a:lvl9pPr indent="0" lvl="8" marL="0" marR="0" algn="r">
              <a:spcBef>
                <a:spcPts val="0"/>
              </a:spcBef>
              <a:spcAft>
                <a:spcPts val="0"/>
              </a:spcAft>
              <a:buNone/>
              <a:defRPr b="0" i="0" sz="1000" u="none" cap="none" strike="noStrike">
                <a:solidFill>
                  <a:srgbClr val="8C8C8C"/>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_Title Slide" showMasterSp="0">
  <p:cSld name="2_Title Slide">
    <p:spTree>
      <p:nvGrpSpPr>
        <p:cNvPr id="25" name="Shape 25"/>
        <p:cNvGrpSpPr/>
        <p:nvPr/>
      </p:nvGrpSpPr>
      <p:grpSpPr>
        <a:xfrm>
          <a:off x="0" y="0"/>
          <a:ext cx="0" cy="0"/>
          <a:chOff x="0" y="0"/>
          <a:chExt cx="0" cy="0"/>
        </a:xfrm>
      </p:grpSpPr>
      <p:pic>
        <p:nvPicPr>
          <p:cNvPr descr="powerpoint-cover-template-blank.jpg" id="26" name="Google Shape;26;p34"/>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27" name="Google Shape;27;p34"/>
          <p:cNvSpPr txBox="1"/>
          <p:nvPr>
            <p:ph type="ctrTitle"/>
          </p:nvPr>
        </p:nvSpPr>
        <p:spPr>
          <a:xfrm>
            <a:off x="4067944" y="4221088"/>
            <a:ext cx="5076056" cy="118199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400"/>
              <a:buNone/>
              <a:defRPr sz="3200">
                <a:solidFill>
                  <a:schemeClr val="lt1"/>
                </a:solidFill>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5_Title and Content" showMasterSp="0">
  <p:cSld name="5_Title and Content">
    <p:spTree>
      <p:nvGrpSpPr>
        <p:cNvPr id="28" name="Shape 28"/>
        <p:cNvGrpSpPr/>
        <p:nvPr/>
      </p:nvGrpSpPr>
      <p:grpSpPr>
        <a:xfrm>
          <a:off x="0" y="0"/>
          <a:ext cx="0" cy="0"/>
          <a:chOff x="0" y="0"/>
          <a:chExt cx="0" cy="0"/>
        </a:xfrm>
      </p:grpSpPr>
      <p:pic>
        <p:nvPicPr>
          <p:cNvPr descr="PPT_RM_page.jpg" id="29" name="Google Shape;29;p35"/>
          <p:cNvPicPr preferRelativeResize="0"/>
          <p:nvPr/>
        </p:nvPicPr>
        <p:blipFill rotWithShape="1">
          <a:blip r:embed="rId2">
            <a:alphaModFix/>
          </a:blip>
          <a:srcRect b="0" l="0" r="0" t="0"/>
          <a:stretch/>
        </p:blipFill>
        <p:spPr>
          <a:xfrm>
            <a:off x="-16340" y="0"/>
            <a:ext cx="9180512" cy="6858000"/>
          </a:xfrm>
          <a:prstGeom prst="rect">
            <a:avLst/>
          </a:prstGeom>
          <a:noFill/>
          <a:ln>
            <a:noFill/>
          </a:ln>
        </p:spPr>
      </p:pic>
      <p:sp>
        <p:nvSpPr>
          <p:cNvPr id="30" name="Google Shape;30;p35"/>
          <p:cNvSpPr txBox="1"/>
          <p:nvPr>
            <p:ph idx="1" type="body"/>
          </p:nvPr>
        </p:nvSpPr>
        <p:spPr>
          <a:xfrm>
            <a:off x="323528" y="1196752"/>
            <a:ext cx="8639175" cy="5040560"/>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360"/>
              </a:spcBef>
              <a:spcAft>
                <a:spcPts val="0"/>
              </a:spcAft>
              <a:buSzPts val="1400"/>
              <a:buNone/>
              <a:defRPr/>
            </a:lvl1pPr>
            <a:lvl2pPr indent="-228600" lvl="1" marL="914400" algn="l">
              <a:lnSpc>
                <a:spcPct val="90000"/>
              </a:lnSpc>
              <a:spcBef>
                <a:spcPts val="360"/>
              </a:spcBef>
              <a:spcAft>
                <a:spcPts val="0"/>
              </a:spcAft>
              <a:buSzPts val="1400"/>
              <a:buNone/>
              <a:defRPr/>
            </a:lvl2pPr>
            <a:lvl3pPr indent="-228600" lvl="2" marL="1371600" algn="l">
              <a:lnSpc>
                <a:spcPct val="90000"/>
              </a:lnSpc>
              <a:spcBef>
                <a:spcPts val="360"/>
              </a:spcBef>
              <a:spcAft>
                <a:spcPts val="0"/>
              </a:spcAft>
              <a:buSzPts val="1400"/>
              <a:buNone/>
              <a:defRPr/>
            </a:lvl3pPr>
            <a:lvl4pPr indent="-228600" lvl="3" marL="1828800" algn="l">
              <a:lnSpc>
                <a:spcPct val="90000"/>
              </a:lnSpc>
              <a:spcBef>
                <a:spcPts val="360"/>
              </a:spcBef>
              <a:spcAft>
                <a:spcPts val="0"/>
              </a:spcAft>
              <a:buSzPts val="1400"/>
              <a:buNone/>
              <a:defRPr/>
            </a:lvl4pPr>
            <a:lvl5pPr indent="-228600" lvl="4" marL="2286000" algn="l">
              <a:lnSpc>
                <a:spcPct val="90000"/>
              </a:lnSpc>
              <a:spcBef>
                <a:spcPts val="360"/>
              </a:spcBef>
              <a:spcAft>
                <a:spcPts val="0"/>
              </a:spcAft>
              <a:buSzPts val="1400"/>
              <a:buNone/>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31" name="Google Shape;31;p35"/>
          <p:cNvSpPr txBox="1"/>
          <p:nvPr>
            <p:ph idx="12" type="sldNum"/>
          </p:nvPr>
        </p:nvSpPr>
        <p:spPr>
          <a:xfrm>
            <a:off x="6553200" y="6356350"/>
            <a:ext cx="2409825"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000">
                <a:solidFill>
                  <a:srgbClr val="8C8C8C"/>
                </a:solidFill>
                <a:latin typeface="Arial"/>
                <a:ea typeface="Arial"/>
                <a:cs typeface="Arial"/>
                <a:sym typeface="Arial"/>
              </a:defRPr>
            </a:lvl1pPr>
            <a:lvl2pPr indent="0" lvl="1" marL="0" marR="0" algn="r">
              <a:spcBef>
                <a:spcPts val="0"/>
              </a:spcBef>
              <a:spcAft>
                <a:spcPts val="0"/>
              </a:spcAft>
              <a:buNone/>
              <a:defRPr sz="1000">
                <a:solidFill>
                  <a:srgbClr val="8C8C8C"/>
                </a:solidFill>
                <a:latin typeface="Arial"/>
                <a:ea typeface="Arial"/>
                <a:cs typeface="Arial"/>
                <a:sym typeface="Arial"/>
              </a:defRPr>
            </a:lvl2pPr>
            <a:lvl3pPr indent="0" lvl="2" marL="0" marR="0" algn="r">
              <a:spcBef>
                <a:spcPts val="0"/>
              </a:spcBef>
              <a:spcAft>
                <a:spcPts val="0"/>
              </a:spcAft>
              <a:buNone/>
              <a:defRPr sz="1000">
                <a:solidFill>
                  <a:srgbClr val="8C8C8C"/>
                </a:solidFill>
                <a:latin typeface="Arial"/>
                <a:ea typeface="Arial"/>
                <a:cs typeface="Arial"/>
                <a:sym typeface="Arial"/>
              </a:defRPr>
            </a:lvl3pPr>
            <a:lvl4pPr indent="0" lvl="3" marL="0" marR="0" algn="r">
              <a:spcBef>
                <a:spcPts val="0"/>
              </a:spcBef>
              <a:spcAft>
                <a:spcPts val="0"/>
              </a:spcAft>
              <a:buNone/>
              <a:defRPr sz="1000">
                <a:solidFill>
                  <a:srgbClr val="8C8C8C"/>
                </a:solidFill>
                <a:latin typeface="Arial"/>
                <a:ea typeface="Arial"/>
                <a:cs typeface="Arial"/>
                <a:sym typeface="Arial"/>
              </a:defRPr>
            </a:lvl4pPr>
            <a:lvl5pPr indent="0" lvl="4" marL="0" marR="0" algn="r">
              <a:spcBef>
                <a:spcPts val="0"/>
              </a:spcBef>
              <a:spcAft>
                <a:spcPts val="0"/>
              </a:spcAft>
              <a:buNone/>
              <a:defRPr sz="1000">
                <a:solidFill>
                  <a:srgbClr val="8C8C8C"/>
                </a:solidFill>
                <a:latin typeface="Arial"/>
                <a:ea typeface="Arial"/>
                <a:cs typeface="Arial"/>
                <a:sym typeface="Arial"/>
              </a:defRPr>
            </a:lvl5pPr>
            <a:lvl6pPr indent="0" lvl="5" marL="0" marR="0" algn="r">
              <a:spcBef>
                <a:spcPts val="0"/>
              </a:spcBef>
              <a:spcAft>
                <a:spcPts val="0"/>
              </a:spcAft>
              <a:buNone/>
              <a:defRPr sz="1000">
                <a:solidFill>
                  <a:srgbClr val="8C8C8C"/>
                </a:solidFill>
                <a:latin typeface="Arial"/>
                <a:ea typeface="Arial"/>
                <a:cs typeface="Arial"/>
                <a:sym typeface="Arial"/>
              </a:defRPr>
            </a:lvl6pPr>
            <a:lvl7pPr indent="0" lvl="6" marL="0" marR="0" algn="r">
              <a:spcBef>
                <a:spcPts val="0"/>
              </a:spcBef>
              <a:spcAft>
                <a:spcPts val="0"/>
              </a:spcAft>
              <a:buNone/>
              <a:defRPr sz="1000">
                <a:solidFill>
                  <a:srgbClr val="8C8C8C"/>
                </a:solidFill>
                <a:latin typeface="Arial"/>
                <a:ea typeface="Arial"/>
                <a:cs typeface="Arial"/>
                <a:sym typeface="Arial"/>
              </a:defRPr>
            </a:lvl7pPr>
            <a:lvl8pPr indent="0" lvl="7" marL="0" marR="0" algn="r">
              <a:spcBef>
                <a:spcPts val="0"/>
              </a:spcBef>
              <a:spcAft>
                <a:spcPts val="0"/>
              </a:spcAft>
              <a:buNone/>
              <a:defRPr sz="1000">
                <a:solidFill>
                  <a:srgbClr val="8C8C8C"/>
                </a:solidFill>
                <a:latin typeface="Arial"/>
                <a:ea typeface="Arial"/>
                <a:cs typeface="Arial"/>
                <a:sym typeface="Arial"/>
              </a:defRPr>
            </a:lvl8pPr>
            <a:lvl9pPr indent="0" lvl="8" marL="0" marR="0" algn="r">
              <a:spcBef>
                <a:spcPts val="0"/>
              </a:spcBef>
              <a:spcAft>
                <a:spcPts val="0"/>
              </a:spcAft>
              <a:buNone/>
              <a:defRPr sz="1000">
                <a:solidFill>
                  <a:srgbClr val="8C8C8C"/>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_Title and Content" showMasterSp="0">
  <p:cSld name="4_Title and Content">
    <p:spTree>
      <p:nvGrpSpPr>
        <p:cNvPr id="32" name="Shape 32"/>
        <p:cNvGrpSpPr/>
        <p:nvPr/>
      </p:nvGrpSpPr>
      <p:grpSpPr>
        <a:xfrm>
          <a:off x="0" y="0"/>
          <a:ext cx="0" cy="0"/>
          <a:chOff x="0" y="0"/>
          <a:chExt cx="0" cy="0"/>
        </a:xfrm>
      </p:grpSpPr>
      <p:pic>
        <p:nvPicPr>
          <p:cNvPr descr="PPT_RM_page.jpg" id="33" name="Google Shape;33;p36"/>
          <p:cNvPicPr preferRelativeResize="0"/>
          <p:nvPr/>
        </p:nvPicPr>
        <p:blipFill rotWithShape="1">
          <a:blip r:embed="rId2">
            <a:alphaModFix/>
          </a:blip>
          <a:srcRect b="0" l="0" r="0" t="0"/>
          <a:stretch/>
        </p:blipFill>
        <p:spPr>
          <a:xfrm>
            <a:off x="-16340" y="0"/>
            <a:ext cx="9180512" cy="6858000"/>
          </a:xfrm>
          <a:prstGeom prst="rect">
            <a:avLst/>
          </a:prstGeom>
          <a:noFill/>
          <a:ln>
            <a:noFill/>
          </a:ln>
        </p:spPr>
      </p:pic>
      <p:sp>
        <p:nvSpPr>
          <p:cNvPr id="34" name="Google Shape;34;p36"/>
          <p:cNvSpPr/>
          <p:nvPr/>
        </p:nvSpPr>
        <p:spPr>
          <a:xfrm>
            <a:off x="323527" y="1151032"/>
            <a:ext cx="8640961" cy="45719"/>
          </a:xfrm>
          <a:prstGeom prst="rect">
            <a:avLst/>
          </a:prstGeom>
          <a:solidFill>
            <a:srgbClr val="3B9EA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rgbClr val="FFFFFF"/>
              </a:solidFill>
              <a:latin typeface="Arial"/>
              <a:ea typeface="Arial"/>
              <a:cs typeface="Arial"/>
              <a:sym typeface="Arial"/>
            </a:endParaRPr>
          </a:p>
        </p:txBody>
      </p:sp>
      <p:sp>
        <p:nvSpPr>
          <p:cNvPr id="35" name="Google Shape;35;p36"/>
          <p:cNvSpPr txBox="1"/>
          <p:nvPr>
            <p:ph type="title"/>
          </p:nvPr>
        </p:nvSpPr>
        <p:spPr>
          <a:xfrm>
            <a:off x="323528" y="260649"/>
            <a:ext cx="7478713" cy="864096"/>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36" name="Google Shape;36;p36"/>
          <p:cNvSpPr txBox="1"/>
          <p:nvPr>
            <p:ph idx="12" type="sldNum"/>
          </p:nvPr>
        </p:nvSpPr>
        <p:spPr>
          <a:xfrm>
            <a:off x="6553200" y="6356350"/>
            <a:ext cx="2409825"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000">
                <a:solidFill>
                  <a:srgbClr val="8C8C8C"/>
                </a:solidFill>
                <a:latin typeface="Arial"/>
                <a:ea typeface="Arial"/>
                <a:cs typeface="Arial"/>
                <a:sym typeface="Arial"/>
              </a:defRPr>
            </a:lvl1pPr>
            <a:lvl2pPr indent="0" lvl="1" marL="0" marR="0" algn="r">
              <a:spcBef>
                <a:spcPts val="0"/>
              </a:spcBef>
              <a:spcAft>
                <a:spcPts val="0"/>
              </a:spcAft>
              <a:buNone/>
              <a:defRPr sz="1000">
                <a:solidFill>
                  <a:srgbClr val="8C8C8C"/>
                </a:solidFill>
                <a:latin typeface="Arial"/>
                <a:ea typeface="Arial"/>
                <a:cs typeface="Arial"/>
                <a:sym typeface="Arial"/>
              </a:defRPr>
            </a:lvl2pPr>
            <a:lvl3pPr indent="0" lvl="2" marL="0" marR="0" algn="r">
              <a:spcBef>
                <a:spcPts val="0"/>
              </a:spcBef>
              <a:spcAft>
                <a:spcPts val="0"/>
              </a:spcAft>
              <a:buNone/>
              <a:defRPr sz="1000">
                <a:solidFill>
                  <a:srgbClr val="8C8C8C"/>
                </a:solidFill>
                <a:latin typeface="Arial"/>
                <a:ea typeface="Arial"/>
                <a:cs typeface="Arial"/>
                <a:sym typeface="Arial"/>
              </a:defRPr>
            </a:lvl3pPr>
            <a:lvl4pPr indent="0" lvl="3" marL="0" marR="0" algn="r">
              <a:spcBef>
                <a:spcPts val="0"/>
              </a:spcBef>
              <a:spcAft>
                <a:spcPts val="0"/>
              </a:spcAft>
              <a:buNone/>
              <a:defRPr sz="1000">
                <a:solidFill>
                  <a:srgbClr val="8C8C8C"/>
                </a:solidFill>
                <a:latin typeface="Arial"/>
                <a:ea typeface="Arial"/>
                <a:cs typeface="Arial"/>
                <a:sym typeface="Arial"/>
              </a:defRPr>
            </a:lvl4pPr>
            <a:lvl5pPr indent="0" lvl="4" marL="0" marR="0" algn="r">
              <a:spcBef>
                <a:spcPts val="0"/>
              </a:spcBef>
              <a:spcAft>
                <a:spcPts val="0"/>
              </a:spcAft>
              <a:buNone/>
              <a:defRPr sz="1000">
                <a:solidFill>
                  <a:srgbClr val="8C8C8C"/>
                </a:solidFill>
                <a:latin typeface="Arial"/>
                <a:ea typeface="Arial"/>
                <a:cs typeface="Arial"/>
                <a:sym typeface="Arial"/>
              </a:defRPr>
            </a:lvl5pPr>
            <a:lvl6pPr indent="0" lvl="5" marL="0" marR="0" algn="r">
              <a:spcBef>
                <a:spcPts val="0"/>
              </a:spcBef>
              <a:spcAft>
                <a:spcPts val="0"/>
              </a:spcAft>
              <a:buNone/>
              <a:defRPr sz="1000">
                <a:solidFill>
                  <a:srgbClr val="8C8C8C"/>
                </a:solidFill>
                <a:latin typeface="Arial"/>
                <a:ea typeface="Arial"/>
                <a:cs typeface="Arial"/>
                <a:sym typeface="Arial"/>
              </a:defRPr>
            </a:lvl6pPr>
            <a:lvl7pPr indent="0" lvl="6" marL="0" marR="0" algn="r">
              <a:spcBef>
                <a:spcPts val="0"/>
              </a:spcBef>
              <a:spcAft>
                <a:spcPts val="0"/>
              </a:spcAft>
              <a:buNone/>
              <a:defRPr sz="1000">
                <a:solidFill>
                  <a:srgbClr val="8C8C8C"/>
                </a:solidFill>
                <a:latin typeface="Arial"/>
                <a:ea typeface="Arial"/>
                <a:cs typeface="Arial"/>
                <a:sym typeface="Arial"/>
              </a:defRPr>
            </a:lvl7pPr>
            <a:lvl8pPr indent="0" lvl="7" marL="0" marR="0" algn="r">
              <a:spcBef>
                <a:spcPts val="0"/>
              </a:spcBef>
              <a:spcAft>
                <a:spcPts val="0"/>
              </a:spcAft>
              <a:buNone/>
              <a:defRPr sz="1000">
                <a:solidFill>
                  <a:srgbClr val="8C8C8C"/>
                </a:solidFill>
                <a:latin typeface="Arial"/>
                <a:ea typeface="Arial"/>
                <a:cs typeface="Arial"/>
                <a:sym typeface="Arial"/>
              </a:defRPr>
            </a:lvl8pPr>
            <a:lvl9pPr indent="0" lvl="8" marL="0" marR="0" algn="r">
              <a:spcBef>
                <a:spcPts val="0"/>
              </a:spcBef>
              <a:spcAft>
                <a:spcPts val="0"/>
              </a:spcAft>
              <a:buNone/>
              <a:defRPr sz="1000">
                <a:solidFill>
                  <a:srgbClr val="8C8C8C"/>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37" name="Google Shape;37;p36"/>
          <p:cNvSpPr txBox="1"/>
          <p:nvPr>
            <p:ph idx="1" type="body"/>
          </p:nvPr>
        </p:nvSpPr>
        <p:spPr>
          <a:xfrm>
            <a:off x="323528" y="1268760"/>
            <a:ext cx="4246885" cy="4968552"/>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560"/>
              </a:spcBef>
              <a:spcAft>
                <a:spcPts val="0"/>
              </a:spcAft>
              <a:buSzPts val="1400"/>
              <a:buNone/>
              <a:defRPr sz="2800"/>
            </a:lvl1pPr>
            <a:lvl2pPr indent="-228600" lvl="1" marL="914400" algn="l">
              <a:lnSpc>
                <a:spcPct val="90000"/>
              </a:lnSpc>
              <a:spcBef>
                <a:spcPts val="480"/>
              </a:spcBef>
              <a:spcAft>
                <a:spcPts val="0"/>
              </a:spcAft>
              <a:buSzPts val="1400"/>
              <a:buNone/>
              <a:defRPr sz="2400"/>
            </a:lvl2pPr>
            <a:lvl3pPr indent="-228600" lvl="2" marL="1371600" algn="l">
              <a:lnSpc>
                <a:spcPct val="90000"/>
              </a:lnSpc>
              <a:spcBef>
                <a:spcPts val="400"/>
              </a:spcBef>
              <a:spcAft>
                <a:spcPts val="0"/>
              </a:spcAft>
              <a:buSzPts val="1400"/>
              <a:buNone/>
              <a:defRPr sz="2000"/>
            </a:lvl3pPr>
            <a:lvl4pPr indent="-228600" lvl="3" marL="1828800" algn="l">
              <a:lnSpc>
                <a:spcPct val="90000"/>
              </a:lnSpc>
              <a:spcBef>
                <a:spcPts val="360"/>
              </a:spcBef>
              <a:spcAft>
                <a:spcPts val="0"/>
              </a:spcAft>
              <a:buSzPts val="1400"/>
              <a:buNone/>
              <a:defRPr sz="1800"/>
            </a:lvl4pPr>
            <a:lvl5pPr indent="-228600" lvl="4" marL="2286000" algn="l">
              <a:lnSpc>
                <a:spcPct val="90000"/>
              </a:lnSpc>
              <a:spcBef>
                <a:spcPts val="360"/>
              </a:spcBef>
              <a:spcAft>
                <a:spcPts val="0"/>
              </a:spcAft>
              <a:buSzPts val="1400"/>
              <a:buNone/>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8" name="Google Shape;38;p36"/>
          <p:cNvSpPr txBox="1"/>
          <p:nvPr>
            <p:ph idx="2" type="body"/>
          </p:nvPr>
        </p:nvSpPr>
        <p:spPr>
          <a:xfrm>
            <a:off x="4716016" y="1268760"/>
            <a:ext cx="4254624" cy="4968552"/>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560"/>
              </a:spcBef>
              <a:spcAft>
                <a:spcPts val="0"/>
              </a:spcAft>
              <a:buSzPts val="1400"/>
              <a:buNone/>
              <a:defRPr sz="2800"/>
            </a:lvl1pPr>
            <a:lvl2pPr indent="-228600" lvl="1" marL="914400" algn="l">
              <a:lnSpc>
                <a:spcPct val="90000"/>
              </a:lnSpc>
              <a:spcBef>
                <a:spcPts val="480"/>
              </a:spcBef>
              <a:spcAft>
                <a:spcPts val="0"/>
              </a:spcAft>
              <a:buSzPts val="1400"/>
              <a:buNone/>
              <a:defRPr sz="2400"/>
            </a:lvl2pPr>
            <a:lvl3pPr indent="-228600" lvl="2" marL="1371600" algn="l">
              <a:lnSpc>
                <a:spcPct val="90000"/>
              </a:lnSpc>
              <a:spcBef>
                <a:spcPts val="400"/>
              </a:spcBef>
              <a:spcAft>
                <a:spcPts val="0"/>
              </a:spcAft>
              <a:buSzPts val="1400"/>
              <a:buNone/>
              <a:defRPr sz="2000"/>
            </a:lvl3pPr>
            <a:lvl4pPr indent="-228600" lvl="3" marL="1828800" algn="l">
              <a:lnSpc>
                <a:spcPct val="90000"/>
              </a:lnSpc>
              <a:spcBef>
                <a:spcPts val="360"/>
              </a:spcBef>
              <a:spcAft>
                <a:spcPts val="0"/>
              </a:spcAft>
              <a:buSzPts val="1400"/>
              <a:buNone/>
              <a:defRPr sz="1800"/>
            </a:lvl4pPr>
            <a:lvl5pPr indent="-228600" lvl="4" marL="2286000" algn="l">
              <a:lnSpc>
                <a:spcPct val="90000"/>
              </a:lnSpc>
              <a:spcBef>
                <a:spcPts val="360"/>
              </a:spcBef>
              <a:spcAft>
                <a:spcPts val="0"/>
              </a:spcAft>
              <a:buSzPts val="1400"/>
              <a:buNone/>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4.jpg"/><Relationship Id="rId2" Type="http://schemas.openxmlformats.org/officeDocument/2006/relationships/image" Target="../media/image9.jp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2"/>
          <p:cNvSpPr txBox="1"/>
          <p:nvPr>
            <p:ph type="title"/>
          </p:nvPr>
        </p:nvSpPr>
        <p:spPr>
          <a:xfrm>
            <a:off x="323850" y="333375"/>
            <a:ext cx="7478713" cy="1008063"/>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0"/>
              </a:spcBef>
              <a:spcAft>
                <a:spcPts val="0"/>
              </a:spcAft>
              <a:buSzPts val="1400"/>
              <a:buNone/>
              <a:defRPr b="1" i="0" sz="3000" u="none" cap="none" strike="noStrike">
                <a:solidFill>
                  <a:srgbClr val="787878"/>
                </a:solidFill>
                <a:latin typeface="Arial"/>
                <a:ea typeface="Arial"/>
                <a:cs typeface="Arial"/>
                <a:sym typeface="Arial"/>
              </a:defRPr>
            </a:lvl1pPr>
            <a:lvl2pPr lvl="1" marR="0" rtl="0" algn="l">
              <a:lnSpc>
                <a:spcPct val="90000"/>
              </a:lnSpc>
              <a:spcBef>
                <a:spcPts val="0"/>
              </a:spcBef>
              <a:spcAft>
                <a:spcPts val="0"/>
              </a:spcAft>
              <a:buSzPts val="1400"/>
              <a:buNone/>
              <a:defRPr b="1" i="0" sz="3000" u="none" cap="none" strike="noStrike">
                <a:solidFill>
                  <a:srgbClr val="787878"/>
                </a:solidFill>
                <a:latin typeface="Arial"/>
                <a:ea typeface="Arial"/>
                <a:cs typeface="Arial"/>
                <a:sym typeface="Arial"/>
              </a:defRPr>
            </a:lvl2pPr>
            <a:lvl3pPr lvl="2" marR="0" rtl="0" algn="l">
              <a:lnSpc>
                <a:spcPct val="90000"/>
              </a:lnSpc>
              <a:spcBef>
                <a:spcPts val="0"/>
              </a:spcBef>
              <a:spcAft>
                <a:spcPts val="0"/>
              </a:spcAft>
              <a:buSzPts val="1400"/>
              <a:buNone/>
              <a:defRPr b="1" i="0" sz="3000" u="none" cap="none" strike="noStrike">
                <a:solidFill>
                  <a:srgbClr val="787878"/>
                </a:solidFill>
                <a:latin typeface="Arial"/>
                <a:ea typeface="Arial"/>
                <a:cs typeface="Arial"/>
                <a:sym typeface="Arial"/>
              </a:defRPr>
            </a:lvl3pPr>
            <a:lvl4pPr lvl="3" marR="0" rtl="0" algn="l">
              <a:lnSpc>
                <a:spcPct val="90000"/>
              </a:lnSpc>
              <a:spcBef>
                <a:spcPts val="0"/>
              </a:spcBef>
              <a:spcAft>
                <a:spcPts val="0"/>
              </a:spcAft>
              <a:buSzPts val="1400"/>
              <a:buNone/>
              <a:defRPr b="1" i="0" sz="3000" u="none" cap="none" strike="noStrike">
                <a:solidFill>
                  <a:srgbClr val="787878"/>
                </a:solidFill>
                <a:latin typeface="Arial"/>
                <a:ea typeface="Arial"/>
                <a:cs typeface="Arial"/>
                <a:sym typeface="Arial"/>
              </a:defRPr>
            </a:lvl4pPr>
            <a:lvl5pPr lvl="4" marR="0" rtl="0" algn="l">
              <a:lnSpc>
                <a:spcPct val="90000"/>
              </a:lnSpc>
              <a:spcBef>
                <a:spcPts val="0"/>
              </a:spcBef>
              <a:spcAft>
                <a:spcPts val="0"/>
              </a:spcAft>
              <a:buSzPts val="1400"/>
              <a:buNone/>
              <a:defRPr b="1" i="0" sz="3000" u="none" cap="none" strike="noStrike">
                <a:solidFill>
                  <a:srgbClr val="787878"/>
                </a:solidFill>
                <a:latin typeface="Arial"/>
                <a:ea typeface="Arial"/>
                <a:cs typeface="Arial"/>
                <a:sym typeface="Arial"/>
              </a:defRPr>
            </a:lvl5pPr>
            <a:lvl6pPr lvl="5" marR="0" rtl="0" algn="l">
              <a:lnSpc>
                <a:spcPct val="90000"/>
              </a:lnSpc>
              <a:spcBef>
                <a:spcPts val="0"/>
              </a:spcBef>
              <a:spcAft>
                <a:spcPts val="0"/>
              </a:spcAft>
              <a:buSzPts val="1400"/>
              <a:buNone/>
              <a:defRPr b="1" i="0" sz="3000" u="none" cap="none" strike="noStrike">
                <a:solidFill>
                  <a:srgbClr val="787878"/>
                </a:solidFill>
                <a:latin typeface="Arial"/>
                <a:ea typeface="Arial"/>
                <a:cs typeface="Arial"/>
                <a:sym typeface="Arial"/>
              </a:defRPr>
            </a:lvl6pPr>
            <a:lvl7pPr lvl="6" marR="0" rtl="0" algn="l">
              <a:lnSpc>
                <a:spcPct val="90000"/>
              </a:lnSpc>
              <a:spcBef>
                <a:spcPts val="0"/>
              </a:spcBef>
              <a:spcAft>
                <a:spcPts val="0"/>
              </a:spcAft>
              <a:buSzPts val="1400"/>
              <a:buNone/>
              <a:defRPr b="1" i="0" sz="3000" u="none" cap="none" strike="noStrike">
                <a:solidFill>
                  <a:srgbClr val="787878"/>
                </a:solidFill>
                <a:latin typeface="Arial"/>
                <a:ea typeface="Arial"/>
                <a:cs typeface="Arial"/>
                <a:sym typeface="Arial"/>
              </a:defRPr>
            </a:lvl7pPr>
            <a:lvl8pPr lvl="7" marR="0" rtl="0" algn="l">
              <a:lnSpc>
                <a:spcPct val="90000"/>
              </a:lnSpc>
              <a:spcBef>
                <a:spcPts val="0"/>
              </a:spcBef>
              <a:spcAft>
                <a:spcPts val="0"/>
              </a:spcAft>
              <a:buSzPts val="1400"/>
              <a:buNone/>
              <a:defRPr b="1" i="0" sz="3000" u="none" cap="none" strike="noStrike">
                <a:solidFill>
                  <a:srgbClr val="787878"/>
                </a:solidFill>
                <a:latin typeface="Arial"/>
                <a:ea typeface="Arial"/>
                <a:cs typeface="Arial"/>
                <a:sym typeface="Arial"/>
              </a:defRPr>
            </a:lvl8pPr>
            <a:lvl9pPr lvl="8" marR="0" rtl="0" algn="l">
              <a:lnSpc>
                <a:spcPct val="90000"/>
              </a:lnSpc>
              <a:spcBef>
                <a:spcPts val="0"/>
              </a:spcBef>
              <a:spcAft>
                <a:spcPts val="0"/>
              </a:spcAft>
              <a:buSzPts val="1400"/>
              <a:buNone/>
              <a:defRPr b="1" i="0" sz="3000" u="none" cap="none" strike="noStrike">
                <a:solidFill>
                  <a:srgbClr val="787878"/>
                </a:solidFill>
                <a:latin typeface="Arial"/>
                <a:ea typeface="Arial"/>
                <a:cs typeface="Arial"/>
                <a:sym typeface="Arial"/>
              </a:defRPr>
            </a:lvl9pPr>
          </a:lstStyle>
          <a:p/>
        </p:txBody>
      </p:sp>
      <p:sp>
        <p:nvSpPr>
          <p:cNvPr id="11" name="Google Shape;11;p32"/>
          <p:cNvSpPr txBox="1"/>
          <p:nvPr>
            <p:ph idx="1" type="body"/>
          </p:nvPr>
        </p:nvSpPr>
        <p:spPr>
          <a:xfrm>
            <a:off x="323850" y="1495425"/>
            <a:ext cx="8639175" cy="4741863"/>
          </a:xfrm>
          <a:prstGeom prst="rect">
            <a:avLst/>
          </a:prstGeom>
          <a:noFill/>
          <a:ln>
            <a:noFill/>
          </a:ln>
        </p:spPr>
        <p:txBody>
          <a:bodyPr anchorCtr="0" anchor="t" bIns="45700" lIns="91425" spcFirstLastPara="1" rIns="91425" wrap="square" tIns="45700">
            <a:noAutofit/>
          </a:bodyPr>
          <a:lstStyle>
            <a:lvl1pPr indent="-228600" lvl="0" marL="457200" marR="0" rtl="0" algn="l">
              <a:lnSpc>
                <a:spcPct val="90000"/>
              </a:lnSpc>
              <a:spcBef>
                <a:spcPts val="640"/>
              </a:spcBef>
              <a:spcAft>
                <a:spcPts val="0"/>
              </a:spcAft>
              <a:buSzPts val="1400"/>
              <a:buNone/>
              <a:defRPr b="0" i="0" sz="3200" u="none" cap="none" strike="noStrike">
                <a:solidFill>
                  <a:schemeClr val="dk2"/>
                </a:solidFill>
                <a:latin typeface="Arial"/>
                <a:ea typeface="Arial"/>
                <a:cs typeface="Arial"/>
                <a:sym typeface="Arial"/>
              </a:defRPr>
            </a:lvl1pPr>
            <a:lvl2pPr indent="-228600" lvl="1" marL="914400" marR="0" rtl="0" algn="l">
              <a:lnSpc>
                <a:spcPct val="90000"/>
              </a:lnSpc>
              <a:spcBef>
                <a:spcPts val="560"/>
              </a:spcBef>
              <a:spcAft>
                <a:spcPts val="0"/>
              </a:spcAft>
              <a:buSzPts val="1400"/>
              <a:buNone/>
              <a:defRPr b="0" i="0" sz="2800" u="none" cap="none" strike="noStrike">
                <a:solidFill>
                  <a:schemeClr val="dk2"/>
                </a:solidFill>
                <a:latin typeface="Arial"/>
                <a:ea typeface="Arial"/>
                <a:cs typeface="Arial"/>
                <a:sym typeface="Arial"/>
              </a:defRPr>
            </a:lvl2pPr>
            <a:lvl3pPr indent="-228600" lvl="2" marL="1371600" marR="0" rtl="0" algn="l">
              <a:lnSpc>
                <a:spcPct val="90000"/>
              </a:lnSpc>
              <a:spcBef>
                <a:spcPts val="480"/>
              </a:spcBef>
              <a:spcAft>
                <a:spcPts val="0"/>
              </a:spcAft>
              <a:buSzPts val="1400"/>
              <a:buNone/>
              <a:defRPr b="0" i="0" sz="2400" u="none" cap="none" strike="noStrike">
                <a:solidFill>
                  <a:schemeClr val="dk2"/>
                </a:solidFill>
                <a:latin typeface="Arial"/>
                <a:ea typeface="Arial"/>
                <a:cs typeface="Arial"/>
                <a:sym typeface="Arial"/>
              </a:defRPr>
            </a:lvl3pPr>
            <a:lvl4pPr indent="-228600" lvl="3" marL="1828800" marR="0" rtl="0" algn="l">
              <a:lnSpc>
                <a:spcPct val="90000"/>
              </a:lnSpc>
              <a:spcBef>
                <a:spcPts val="400"/>
              </a:spcBef>
              <a:spcAft>
                <a:spcPts val="0"/>
              </a:spcAft>
              <a:buSzPts val="1400"/>
              <a:buNone/>
              <a:defRPr b="0" i="0" sz="2000" u="none" cap="none" strike="noStrike">
                <a:solidFill>
                  <a:schemeClr val="dk2"/>
                </a:solidFill>
                <a:latin typeface="Arial"/>
                <a:ea typeface="Arial"/>
                <a:cs typeface="Arial"/>
                <a:sym typeface="Arial"/>
              </a:defRPr>
            </a:lvl4pPr>
            <a:lvl5pPr indent="-228600" lvl="4" marL="2286000" marR="0" rtl="0" algn="l">
              <a:lnSpc>
                <a:spcPct val="90000"/>
              </a:lnSpc>
              <a:spcBef>
                <a:spcPts val="400"/>
              </a:spcBef>
              <a:spcAft>
                <a:spcPts val="0"/>
              </a:spcAft>
              <a:buSzPts val="1400"/>
              <a:buNone/>
              <a:defRPr b="0" i="0" sz="2000" u="none" cap="none" strike="noStrike">
                <a:solidFill>
                  <a:schemeClr val="dk2"/>
                </a:solidFill>
                <a:latin typeface="Arial"/>
                <a:ea typeface="Arial"/>
                <a:cs typeface="Arial"/>
                <a:sym typeface="Arial"/>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9pPr>
          </a:lstStyle>
          <a:p/>
        </p:txBody>
      </p:sp>
      <p:sp>
        <p:nvSpPr>
          <p:cNvPr id="12" name="Google Shape;12;p32"/>
          <p:cNvSpPr txBox="1"/>
          <p:nvPr>
            <p:ph idx="10" type="dt"/>
          </p:nvPr>
        </p:nvSpPr>
        <p:spPr>
          <a:xfrm>
            <a:off x="395288" y="6356350"/>
            <a:ext cx="2195512"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rgbClr val="8C8C8C"/>
                </a:solidFill>
                <a:latin typeface="Garamond"/>
                <a:ea typeface="Garamond"/>
                <a:cs typeface="Garamond"/>
                <a:sym typeface="Garamond"/>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3" name="Google Shape;13;p3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000" u="none" cap="none" strike="noStrike">
                <a:solidFill>
                  <a:srgbClr val="8C8C8C"/>
                </a:solidFill>
                <a:latin typeface="Garamond"/>
                <a:ea typeface="Garamond"/>
                <a:cs typeface="Garamond"/>
                <a:sym typeface="Garamond"/>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4" name="Google Shape;14;p32"/>
          <p:cNvSpPr txBox="1"/>
          <p:nvPr>
            <p:ph idx="12" type="sldNum"/>
          </p:nvPr>
        </p:nvSpPr>
        <p:spPr>
          <a:xfrm>
            <a:off x="6553200" y="6356350"/>
            <a:ext cx="2409825"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000" u="none" cap="none" strike="noStrike">
                <a:solidFill>
                  <a:srgbClr val="8C8C8C"/>
                </a:solidFill>
                <a:latin typeface="Garamond"/>
                <a:ea typeface="Garamond"/>
                <a:cs typeface="Garamond"/>
                <a:sym typeface="Garamond"/>
              </a:defRPr>
            </a:lvl1pPr>
            <a:lvl2pPr indent="0" lvl="1" marL="0" marR="0" rtl="0" algn="r">
              <a:spcBef>
                <a:spcPts val="0"/>
              </a:spcBef>
              <a:buNone/>
              <a:defRPr b="0" i="0" sz="1000" u="none" cap="none" strike="noStrike">
                <a:solidFill>
                  <a:srgbClr val="8C8C8C"/>
                </a:solidFill>
                <a:latin typeface="Garamond"/>
                <a:ea typeface="Garamond"/>
                <a:cs typeface="Garamond"/>
                <a:sym typeface="Garamond"/>
              </a:defRPr>
            </a:lvl2pPr>
            <a:lvl3pPr indent="0" lvl="2" marL="0" marR="0" rtl="0" algn="r">
              <a:spcBef>
                <a:spcPts val="0"/>
              </a:spcBef>
              <a:buNone/>
              <a:defRPr b="0" i="0" sz="1000" u="none" cap="none" strike="noStrike">
                <a:solidFill>
                  <a:srgbClr val="8C8C8C"/>
                </a:solidFill>
                <a:latin typeface="Garamond"/>
                <a:ea typeface="Garamond"/>
                <a:cs typeface="Garamond"/>
                <a:sym typeface="Garamond"/>
              </a:defRPr>
            </a:lvl3pPr>
            <a:lvl4pPr indent="0" lvl="3" marL="0" marR="0" rtl="0" algn="r">
              <a:spcBef>
                <a:spcPts val="0"/>
              </a:spcBef>
              <a:buNone/>
              <a:defRPr b="0" i="0" sz="1000" u="none" cap="none" strike="noStrike">
                <a:solidFill>
                  <a:srgbClr val="8C8C8C"/>
                </a:solidFill>
                <a:latin typeface="Garamond"/>
                <a:ea typeface="Garamond"/>
                <a:cs typeface="Garamond"/>
                <a:sym typeface="Garamond"/>
              </a:defRPr>
            </a:lvl4pPr>
            <a:lvl5pPr indent="0" lvl="4" marL="0" marR="0" rtl="0" algn="r">
              <a:spcBef>
                <a:spcPts val="0"/>
              </a:spcBef>
              <a:buNone/>
              <a:defRPr b="0" i="0" sz="1000" u="none" cap="none" strike="noStrike">
                <a:solidFill>
                  <a:srgbClr val="8C8C8C"/>
                </a:solidFill>
                <a:latin typeface="Garamond"/>
                <a:ea typeface="Garamond"/>
                <a:cs typeface="Garamond"/>
                <a:sym typeface="Garamond"/>
              </a:defRPr>
            </a:lvl5pPr>
            <a:lvl6pPr indent="0" lvl="5" marL="0" marR="0" rtl="0" algn="r">
              <a:spcBef>
                <a:spcPts val="0"/>
              </a:spcBef>
              <a:buNone/>
              <a:defRPr b="0" i="0" sz="1000" u="none" cap="none" strike="noStrike">
                <a:solidFill>
                  <a:srgbClr val="8C8C8C"/>
                </a:solidFill>
                <a:latin typeface="Garamond"/>
                <a:ea typeface="Garamond"/>
                <a:cs typeface="Garamond"/>
                <a:sym typeface="Garamond"/>
              </a:defRPr>
            </a:lvl6pPr>
            <a:lvl7pPr indent="0" lvl="6" marL="0" marR="0" rtl="0" algn="r">
              <a:spcBef>
                <a:spcPts val="0"/>
              </a:spcBef>
              <a:buNone/>
              <a:defRPr b="0" i="0" sz="1000" u="none" cap="none" strike="noStrike">
                <a:solidFill>
                  <a:srgbClr val="8C8C8C"/>
                </a:solidFill>
                <a:latin typeface="Garamond"/>
                <a:ea typeface="Garamond"/>
                <a:cs typeface="Garamond"/>
                <a:sym typeface="Garamond"/>
              </a:defRPr>
            </a:lvl7pPr>
            <a:lvl8pPr indent="0" lvl="7" marL="0" marR="0" rtl="0" algn="r">
              <a:spcBef>
                <a:spcPts val="0"/>
              </a:spcBef>
              <a:buNone/>
              <a:defRPr b="0" i="0" sz="1000" u="none" cap="none" strike="noStrike">
                <a:solidFill>
                  <a:srgbClr val="8C8C8C"/>
                </a:solidFill>
                <a:latin typeface="Garamond"/>
                <a:ea typeface="Garamond"/>
                <a:cs typeface="Garamond"/>
                <a:sym typeface="Garamond"/>
              </a:defRPr>
            </a:lvl8pPr>
            <a:lvl9pPr indent="0" lvl="8" marL="0" marR="0" rtl="0" algn="r">
              <a:spcBef>
                <a:spcPts val="0"/>
              </a:spcBef>
              <a:buNone/>
              <a:defRPr b="0" i="0" sz="1000" u="none" cap="none" strike="noStrike">
                <a:solidFill>
                  <a:srgbClr val="8C8C8C"/>
                </a:solidFill>
                <a:latin typeface="Garamond"/>
                <a:ea typeface="Garamond"/>
                <a:cs typeface="Garamond"/>
                <a:sym typeface="Garamond"/>
              </a:defRPr>
            </a:lvl9pPr>
          </a:lstStyle>
          <a:p>
            <a:pPr indent="0" lvl="0" marL="0" rtl="0" algn="r">
              <a:spcBef>
                <a:spcPts val="0"/>
              </a:spcBef>
              <a:spcAft>
                <a:spcPts val="0"/>
              </a:spcAft>
              <a:buNone/>
            </a:pPr>
            <a:fld id="{00000000-1234-1234-1234-123412341234}" type="slidenum">
              <a:rPr lang="en-US"/>
              <a:t>‹#›</a:t>
            </a:fld>
            <a:endParaRPr/>
          </a:p>
        </p:txBody>
      </p:sp>
      <p:sp>
        <p:nvSpPr>
          <p:cNvPr id="15" name="Google Shape;15;p32"/>
          <p:cNvSpPr/>
          <p:nvPr/>
        </p:nvSpPr>
        <p:spPr>
          <a:xfrm>
            <a:off x="395288" y="188913"/>
            <a:ext cx="8567737" cy="144462"/>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2400" u="none" cap="none" strike="noStrike">
              <a:solidFill>
                <a:srgbClr val="FFFFFF"/>
              </a:solidFill>
              <a:latin typeface="Arial"/>
              <a:ea typeface="Arial"/>
              <a:cs typeface="Arial"/>
              <a:sym typeface="Arial"/>
            </a:endParaRPr>
          </a:p>
        </p:txBody>
      </p:sp>
      <p:pic>
        <p:nvPicPr>
          <p:cNvPr descr="RM_shape.jpg" id="16" name="Google Shape;16;p32"/>
          <p:cNvPicPr preferRelativeResize="0"/>
          <p:nvPr/>
        </p:nvPicPr>
        <p:blipFill rotWithShape="1">
          <a:blip r:embed="rId1">
            <a:alphaModFix/>
          </a:blip>
          <a:srcRect b="0" l="0" r="0" t="0"/>
          <a:stretch/>
        </p:blipFill>
        <p:spPr>
          <a:xfrm>
            <a:off x="8243888" y="404813"/>
            <a:ext cx="688975" cy="720725"/>
          </a:xfrm>
          <a:prstGeom prst="rect">
            <a:avLst/>
          </a:prstGeom>
          <a:noFill/>
          <a:ln>
            <a:noFill/>
          </a:ln>
        </p:spPr>
      </p:pic>
      <p:cxnSp>
        <p:nvCxnSpPr>
          <p:cNvPr id="17" name="Google Shape;17;p32"/>
          <p:cNvCxnSpPr/>
          <p:nvPr/>
        </p:nvCxnSpPr>
        <p:spPr>
          <a:xfrm>
            <a:off x="323850" y="188913"/>
            <a:ext cx="0" cy="6480175"/>
          </a:xfrm>
          <a:prstGeom prst="straightConnector1">
            <a:avLst/>
          </a:prstGeom>
          <a:noFill/>
          <a:ln cap="flat" cmpd="sng" w="25400">
            <a:solidFill>
              <a:schemeClr val="accent4"/>
            </a:solidFill>
            <a:prstDash val="dot"/>
            <a:round/>
            <a:headEnd len="sm" w="sm" type="none"/>
            <a:tailEnd len="sm" w="sm" type="none"/>
          </a:ln>
        </p:spPr>
      </p:cxnSp>
      <p:pic>
        <p:nvPicPr>
          <p:cNvPr descr="PPT_RM_page.jpg" id="18" name="Google Shape;18;p32"/>
          <p:cNvPicPr preferRelativeResize="0"/>
          <p:nvPr/>
        </p:nvPicPr>
        <p:blipFill rotWithShape="1">
          <a:blip r:embed="rId2">
            <a:alphaModFix/>
          </a:blip>
          <a:srcRect b="0" l="0" r="0" t="0"/>
          <a:stretch/>
        </p:blipFill>
        <p:spPr>
          <a:xfrm>
            <a:off x="0" y="0"/>
            <a:ext cx="9144000" cy="6858000"/>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49" r:id="rId3"/>
    <p:sldLayoutId id="2147483650" r:id="rId4"/>
    <p:sldLayoutId id="2147483651" r:id="rId5"/>
    <p:sldLayoutId id="2147483652" r:id="rId6"/>
  </p:sldLayoutIdLs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1">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1">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1">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1">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1">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1">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1">
                                            <p:txEl>
                                              <p:pRg end="6" st="6"/>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1">
                                            <p:txEl>
                                              <p:pRg end="7" st="7"/>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1">
                                            <p:txEl>
                                              <p:pRg end="8" st="8"/>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2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2.png"/><Relationship Id="rId4" Type="http://schemas.openxmlformats.org/officeDocument/2006/relationships/image" Target="../media/image13.png"/><Relationship Id="rId5" Type="http://schemas.openxmlformats.org/officeDocument/2006/relationships/image" Target="../media/image3.png"/><Relationship Id="rId6" Type="http://schemas.openxmlformats.org/officeDocument/2006/relationships/image" Target="../media/image2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10.jp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5.png"/><Relationship Id="rId4" Type="http://schemas.openxmlformats.org/officeDocument/2006/relationships/image" Target="../media/image11.png"/><Relationship Id="rId5" Type="http://schemas.openxmlformats.org/officeDocument/2006/relationships/image" Target="../media/image16.png"/><Relationship Id="rId6" Type="http://schemas.openxmlformats.org/officeDocument/2006/relationships/image" Target="../media/image1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20.png"/><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28.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28.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24.png"/><Relationship Id="rId4" Type="http://schemas.openxmlformats.org/officeDocument/2006/relationships/image" Target="../media/image22.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25.png"/><Relationship Id="rId4" Type="http://schemas.openxmlformats.org/officeDocument/2006/relationships/image" Target="../media/image29.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42.png"/><Relationship Id="rId4" Type="http://schemas.openxmlformats.org/officeDocument/2006/relationships/image" Target="../media/image27.png"/><Relationship Id="rId5" Type="http://schemas.openxmlformats.org/officeDocument/2006/relationships/image" Target="../media/image3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30.png"/><Relationship Id="rId4" Type="http://schemas.openxmlformats.org/officeDocument/2006/relationships/image" Target="../media/image36.png"/><Relationship Id="rId5" Type="http://schemas.openxmlformats.org/officeDocument/2006/relationships/image" Target="../media/image35.png"/><Relationship Id="rId6" Type="http://schemas.openxmlformats.org/officeDocument/2006/relationships/image" Target="../media/image38.png"/><Relationship Id="rId7" Type="http://schemas.openxmlformats.org/officeDocument/2006/relationships/image" Target="../media/image4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45.png"/><Relationship Id="rId4" Type="http://schemas.openxmlformats.org/officeDocument/2006/relationships/image" Target="../media/image37.png"/><Relationship Id="rId5" Type="http://schemas.openxmlformats.org/officeDocument/2006/relationships/image" Target="../media/image46.png"/><Relationship Id="rId6" Type="http://schemas.openxmlformats.org/officeDocument/2006/relationships/image" Target="../media/image39.png"/><Relationship Id="rId7" Type="http://schemas.openxmlformats.org/officeDocument/2006/relationships/image" Target="../media/image3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2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34.png"/><Relationship Id="rId4" Type="http://schemas.openxmlformats.org/officeDocument/2006/relationships/image" Target="../media/image41.png"/><Relationship Id="rId5" Type="http://schemas.openxmlformats.org/officeDocument/2006/relationships/image" Target="../media/image40.png"/><Relationship Id="rId6" Type="http://schemas.openxmlformats.org/officeDocument/2006/relationships/image" Target="../media/image44.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hyperlink" Target="http://www.ruthmiskin.com/en/parents/" TargetMode="External"/><Relationship Id="rId4" Type="http://schemas.openxmlformats.org/officeDocument/2006/relationships/hyperlink" Target="https://www.facebook.com/miskin.education" TargetMode="External"/><Relationship Id="rId5" Type="http://schemas.openxmlformats.org/officeDocument/2006/relationships/hyperlink" Target="http://www.oxfordowl.co.uk/Reading/" TargetMode="Externa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 name="Shape 42"/>
        <p:cNvGrpSpPr/>
        <p:nvPr/>
      </p:nvGrpSpPr>
      <p:grpSpPr>
        <a:xfrm>
          <a:off x="0" y="0"/>
          <a:ext cx="0" cy="0"/>
          <a:chOff x="0" y="0"/>
          <a:chExt cx="0" cy="0"/>
        </a:xfrm>
      </p:grpSpPr>
      <p:pic>
        <p:nvPicPr>
          <p:cNvPr id="43" name="Google Shape;43;p1"/>
          <p:cNvPicPr preferRelativeResize="0"/>
          <p:nvPr>
            <p:ph idx="1" type="body"/>
          </p:nvPr>
        </p:nvPicPr>
        <p:blipFill rotWithShape="1">
          <a:blip r:embed="rId3">
            <a:alphaModFix/>
          </a:blip>
          <a:srcRect b="0" l="0" r="0" t="0"/>
          <a:stretch/>
        </p:blipFill>
        <p:spPr>
          <a:xfrm>
            <a:off x="0" y="114598"/>
            <a:ext cx="9144000" cy="6858001"/>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 name="Shape 48"/>
        <p:cNvGrpSpPr/>
        <p:nvPr/>
      </p:nvGrpSpPr>
      <p:grpSpPr>
        <a:xfrm>
          <a:off x="0" y="0"/>
          <a:ext cx="0" cy="0"/>
          <a:chOff x="0" y="0"/>
          <a:chExt cx="0" cy="0"/>
        </a:xfrm>
      </p:grpSpPr>
      <p:sp>
        <p:nvSpPr>
          <p:cNvPr id="49" name="Google Shape;49;p2"/>
          <p:cNvSpPr txBox="1"/>
          <p:nvPr>
            <p:ph type="title"/>
          </p:nvPr>
        </p:nvSpPr>
        <p:spPr>
          <a:xfrm>
            <a:off x="323528" y="260648"/>
            <a:ext cx="7478713" cy="864095"/>
          </a:xfrm>
          <a:prstGeom prst="rect">
            <a:avLst/>
          </a:prstGeom>
          <a:noFill/>
          <a:ln>
            <a:noFill/>
          </a:ln>
        </p:spPr>
        <p:txBody>
          <a:bodyPr anchorCtr="0" anchor="b" bIns="45700" lIns="91425" spcFirstLastPara="1" rIns="91425" wrap="square" tIns="45700">
            <a:noAutofit/>
          </a:bodyPr>
          <a:lstStyle/>
          <a:p>
            <a:pPr indent="0" lvl="0" marL="0" marR="0" rtl="0" algn="l">
              <a:lnSpc>
                <a:spcPct val="90000"/>
              </a:lnSpc>
              <a:spcBef>
                <a:spcPts val="0"/>
              </a:spcBef>
              <a:spcAft>
                <a:spcPts val="0"/>
              </a:spcAft>
              <a:buClr>
                <a:srgbClr val="787878"/>
              </a:buClr>
              <a:buSzPts val="750"/>
              <a:buFont typeface="Arial"/>
              <a:buNone/>
            </a:pPr>
            <a:r>
              <a:rPr b="1" i="0" lang="en-US" sz="3000" u="none" cap="none" strike="noStrike">
                <a:solidFill>
                  <a:srgbClr val="787878"/>
                </a:solidFill>
                <a:latin typeface="Arial"/>
                <a:ea typeface="Arial"/>
                <a:cs typeface="Arial"/>
                <a:sym typeface="Arial"/>
              </a:rPr>
              <a:t>What is phonics?</a:t>
            </a:r>
            <a:endParaRPr/>
          </a:p>
        </p:txBody>
      </p:sp>
      <p:sp>
        <p:nvSpPr>
          <p:cNvPr id="50" name="Google Shape;50;p2"/>
          <p:cNvSpPr txBox="1"/>
          <p:nvPr>
            <p:ph idx="1" type="body"/>
          </p:nvPr>
        </p:nvSpPr>
        <p:spPr>
          <a:xfrm>
            <a:off x="323528" y="1196751"/>
            <a:ext cx="8639174" cy="5040559"/>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2"/>
              </a:buClr>
              <a:buSzPts val="800"/>
              <a:buNone/>
            </a:pPr>
            <a:r>
              <a:rPr b="0" i="0" lang="en-US" sz="3200" u="none" cap="none" strike="noStrike">
                <a:solidFill>
                  <a:schemeClr val="dk2"/>
                </a:solidFill>
                <a:latin typeface="Arial"/>
                <a:ea typeface="Arial"/>
                <a:cs typeface="Arial"/>
                <a:sym typeface="Arial"/>
              </a:rPr>
              <a:t>Sounds</a:t>
            </a:r>
            <a:endParaRPr/>
          </a:p>
          <a:p>
            <a:pPr indent="0" lvl="0" marL="0" marR="0" rtl="0" algn="l">
              <a:lnSpc>
                <a:spcPct val="90000"/>
              </a:lnSpc>
              <a:spcBef>
                <a:spcPts val="640"/>
              </a:spcBef>
              <a:spcAft>
                <a:spcPts val="0"/>
              </a:spcAft>
              <a:buClr>
                <a:schemeClr val="dk2"/>
              </a:buClr>
              <a:buSzPts val="800"/>
              <a:buNone/>
            </a:pPr>
            <a:r>
              <a:t/>
            </a:r>
            <a:endParaRPr b="0" i="0" sz="3200" u="none" cap="none" strike="noStrike">
              <a:solidFill>
                <a:schemeClr val="dk2"/>
              </a:solidFill>
              <a:latin typeface="Arial"/>
              <a:ea typeface="Arial"/>
              <a:cs typeface="Arial"/>
              <a:sym typeface="Arial"/>
            </a:endParaRPr>
          </a:p>
          <a:p>
            <a:pPr indent="0" lvl="0" marL="0" marR="0" rtl="0" algn="l">
              <a:lnSpc>
                <a:spcPct val="90000"/>
              </a:lnSpc>
              <a:spcBef>
                <a:spcPts val="640"/>
              </a:spcBef>
              <a:spcAft>
                <a:spcPts val="0"/>
              </a:spcAft>
              <a:buClr>
                <a:schemeClr val="dk2"/>
              </a:buClr>
              <a:buSzPts val="800"/>
              <a:buNone/>
            </a:pPr>
            <a:r>
              <a:rPr i="0" lang="en-US" sz="3200" u="none" cap="none" strike="noStrike">
                <a:solidFill>
                  <a:schemeClr val="dk2"/>
                </a:solidFill>
                <a:latin typeface="Arial"/>
                <a:ea typeface="Arial"/>
                <a:cs typeface="Arial"/>
                <a:sym typeface="Arial"/>
              </a:rPr>
              <a:t>Graphemes</a:t>
            </a:r>
            <a:endParaRPr/>
          </a:p>
        </p:txBody>
      </p:sp>
      <p:sp>
        <p:nvSpPr>
          <p:cNvPr id="51" name="Google Shape;51;p2"/>
          <p:cNvSpPr/>
          <p:nvPr/>
        </p:nvSpPr>
        <p:spPr>
          <a:xfrm>
            <a:off x="323528" y="4462687"/>
            <a:ext cx="68580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Tree>
  </p:cSld>
  <p:clrMapOvr>
    <a:masterClrMapping/>
  </p:clrMapOvr>
  <p:transition spd="slow">
    <p:cut/>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0">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0">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0">
                                            <p:txEl>
                                              <p:pRg end="2" st="2"/>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 name="Shape 57"/>
        <p:cNvGrpSpPr/>
        <p:nvPr/>
      </p:nvGrpSpPr>
      <p:grpSpPr>
        <a:xfrm>
          <a:off x="0" y="0"/>
          <a:ext cx="0" cy="0"/>
          <a:chOff x="0" y="0"/>
          <a:chExt cx="0" cy="0"/>
        </a:xfrm>
      </p:grpSpPr>
      <p:sp>
        <p:nvSpPr>
          <p:cNvPr id="58" name="Google Shape;58;p3"/>
          <p:cNvSpPr txBox="1"/>
          <p:nvPr>
            <p:ph type="title"/>
          </p:nvPr>
        </p:nvSpPr>
        <p:spPr>
          <a:xfrm>
            <a:off x="323528" y="260649"/>
            <a:ext cx="7478713" cy="864096"/>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None/>
            </a:pPr>
            <a:r>
              <a:rPr lang="en-US">
                <a:solidFill>
                  <a:schemeClr val="accent5"/>
                </a:solidFill>
              </a:rPr>
              <a:t>Speed Sounds Set 1</a:t>
            </a:r>
            <a:endParaRPr/>
          </a:p>
        </p:txBody>
      </p:sp>
      <p:sp>
        <p:nvSpPr>
          <p:cNvPr id="59" name="Google Shape;59;p3"/>
          <p:cNvSpPr txBox="1"/>
          <p:nvPr>
            <p:ph idx="1" type="body"/>
          </p:nvPr>
        </p:nvSpPr>
        <p:spPr>
          <a:xfrm>
            <a:off x="422275" y="1600200"/>
            <a:ext cx="8229600" cy="4530725"/>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2"/>
              </a:buClr>
              <a:buSzPts val="3200"/>
              <a:buFont typeface="Noto Sans Symbols"/>
              <a:buNone/>
            </a:pPr>
            <a:r>
              <a:rPr lang="en-US">
                <a:latin typeface="Arimo"/>
                <a:ea typeface="Arimo"/>
                <a:cs typeface="Arimo"/>
                <a:sym typeface="Arimo"/>
              </a:rPr>
              <a:t>   </a:t>
            </a:r>
            <a:endParaRPr>
              <a:latin typeface="Arimo"/>
              <a:ea typeface="Arimo"/>
              <a:cs typeface="Arimo"/>
              <a:sym typeface="Arimo"/>
            </a:endParaRPr>
          </a:p>
        </p:txBody>
      </p:sp>
      <p:sp>
        <p:nvSpPr>
          <p:cNvPr id="60" name="Google Shape;60;p3"/>
          <p:cNvSpPr txBox="1"/>
          <p:nvPr/>
        </p:nvSpPr>
        <p:spPr>
          <a:xfrm>
            <a:off x="496888" y="1751013"/>
            <a:ext cx="3810000"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800">
              <a:solidFill>
                <a:schemeClr val="dk2"/>
              </a:solidFill>
              <a:latin typeface="Arial"/>
              <a:ea typeface="Arial"/>
              <a:cs typeface="Arial"/>
              <a:sym typeface="Arial"/>
            </a:endParaRPr>
          </a:p>
          <a:p>
            <a:pPr indent="0" lvl="0" marL="0" marR="0" rtl="0" algn="l">
              <a:spcBef>
                <a:spcPts val="0"/>
              </a:spcBef>
              <a:spcAft>
                <a:spcPts val="0"/>
              </a:spcAft>
              <a:buNone/>
            </a:pPr>
            <a:r>
              <a:t/>
            </a:r>
            <a:endParaRPr sz="2800">
              <a:solidFill>
                <a:schemeClr val="dk2"/>
              </a:solidFill>
              <a:latin typeface="Arial"/>
              <a:ea typeface="Arial"/>
              <a:cs typeface="Arial"/>
              <a:sym typeface="Arial"/>
            </a:endParaRPr>
          </a:p>
        </p:txBody>
      </p:sp>
      <p:pic>
        <p:nvPicPr>
          <p:cNvPr descr="Simple_Speed_Sounds_Chart.pdf" id="61" name="Google Shape;61;p3"/>
          <p:cNvPicPr preferRelativeResize="0"/>
          <p:nvPr/>
        </p:nvPicPr>
        <p:blipFill rotWithShape="1">
          <a:blip r:embed="rId3">
            <a:alphaModFix/>
          </a:blip>
          <a:srcRect b="44253" l="-237" r="2798" t="6871"/>
          <a:stretch/>
        </p:blipFill>
        <p:spPr>
          <a:xfrm>
            <a:off x="755576" y="1052736"/>
            <a:ext cx="7693517" cy="5461036"/>
          </a:xfrm>
          <a:prstGeom prst="rect">
            <a:avLst/>
          </a:prstGeom>
          <a:noFill/>
          <a:ln>
            <a:noFill/>
          </a:ln>
        </p:spPr>
      </p:pic>
      <p:sp>
        <p:nvSpPr>
          <p:cNvPr id="62" name="Google Shape;62;p3"/>
          <p:cNvSpPr/>
          <p:nvPr/>
        </p:nvSpPr>
        <p:spPr>
          <a:xfrm>
            <a:off x="1259632" y="1484784"/>
            <a:ext cx="6624736" cy="864096"/>
          </a:xfrm>
          <a:prstGeom prst="roundRect">
            <a:avLst>
              <a:gd fmla="val 16667" name="adj"/>
            </a:avLst>
          </a:prstGeom>
          <a:solidFill>
            <a:srgbClr val="434343">
              <a:alpha val="3372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63" name="Google Shape;63;p3"/>
          <p:cNvSpPr/>
          <p:nvPr/>
        </p:nvSpPr>
        <p:spPr>
          <a:xfrm>
            <a:off x="1259632" y="3140968"/>
            <a:ext cx="6624736" cy="864096"/>
          </a:xfrm>
          <a:prstGeom prst="roundRect">
            <a:avLst>
              <a:gd fmla="val 16667" name="adj"/>
            </a:avLst>
          </a:prstGeom>
          <a:solidFill>
            <a:srgbClr val="434343">
              <a:alpha val="3372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64" name="Google Shape;64;p3"/>
          <p:cNvSpPr/>
          <p:nvPr/>
        </p:nvSpPr>
        <p:spPr>
          <a:xfrm>
            <a:off x="1259632" y="4725144"/>
            <a:ext cx="2880320" cy="504056"/>
          </a:xfrm>
          <a:prstGeom prst="roundRect">
            <a:avLst>
              <a:gd fmla="val 16667" name="adj"/>
            </a:avLst>
          </a:prstGeom>
          <a:solidFill>
            <a:srgbClr val="434343">
              <a:alpha val="3372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 name="Shape 69"/>
        <p:cNvGrpSpPr/>
        <p:nvPr/>
      </p:nvGrpSpPr>
      <p:grpSpPr>
        <a:xfrm>
          <a:off x="0" y="0"/>
          <a:ext cx="0" cy="0"/>
          <a:chOff x="0" y="0"/>
          <a:chExt cx="0" cy="0"/>
        </a:xfrm>
      </p:grpSpPr>
      <p:sp>
        <p:nvSpPr>
          <p:cNvPr id="70" name="Google Shape;70;p4"/>
          <p:cNvSpPr txBox="1"/>
          <p:nvPr>
            <p:ph type="title"/>
          </p:nvPr>
        </p:nvSpPr>
        <p:spPr>
          <a:xfrm>
            <a:off x="323528" y="260649"/>
            <a:ext cx="7478713" cy="864096"/>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None/>
            </a:pPr>
            <a:r>
              <a:rPr lang="en-US"/>
              <a:t>Speed Sounds Set 2</a:t>
            </a:r>
            <a:endParaRPr/>
          </a:p>
        </p:txBody>
      </p:sp>
      <p:pic>
        <p:nvPicPr>
          <p:cNvPr descr="Simple_Speed_Sounds_Chart.pdf" id="71" name="Google Shape;71;p4"/>
          <p:cNvPicPr preferRelativeResize="0"/>
          <p:nvPr/>
        </p:nvPicPr>
        <p:blipFill rotWithShape="1">
          <a:blip r:embed="rId3">
            <a:alphaModFix/>
          </a:blip>
          <a:srcRect b="44253" l="-237" r="2798" t="6871"/>
          <a:stretch/>
        </p:blipFill>
        <p:spPr>
          <a:xfrm>
            <a:off x="755576" y="1052736"/>
            <a:ext cx="7693517" cy="5461036"/>
          </a:xfrm>
          <a:prstGeom prst="rect">
            <a:avLst/>
          </a:prstGeom>
          <a:noFill/>
          <a:ln>
            <a:noFill/>
          </a:ln>
        </p:spPr>
      </p:pic>
      <p:sp>
        <p:nvSpPr>
          <p:cNvPr id="72" name="Google Shape;72;p4"/>
          <p:cNvSpPr/>
          <p:nvPr/>
        </p:nvSpPr>
        <p:spPr>
          <a:xfrm>
            <a:off x="4139952" y="4725144"/>
            <a:ext cx="2304256" cy="504056"/>
          </a:xfrm>
          <a:prstGeom prst="roundRect">
            <a:avLst>
              <a:gd fmla="val 16667" name="adj"/>
            </a:avLst>
          </a:prstGeom>
          <a:solidFill>
            <a:srgbClr val="434343">
              <a:alpha val="3372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73" name="Google Shape;73;p4"/>
          <p:cNvSpPr/>
          <p:nvPr/>
        </p:nvSpPr>
        <p:spPr>
          <a:xfrm>
            <a:off x="1259632" y="5949280"/>
            <a:ext cx="4536504" cy="504056"/>
          </a:xfrm>
          <a:prstGeom prst="roundRect">
            <a:avLst>
              <a:gd fmla="val 16667" name="adj"/>
            </a:avLst>
          </a:prstGeom>
          <a:solidFill>
            <a:srgbClr val="434343">
              <a:alpha val="3372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 name="Shape 79"/>
        <p:cNvGrpSpPr/>
        <p:nvPr/>
      </p:nvGrpSpPr>
      <p:grpSpPr>
        <a:xfrm>
          <a:off x="0" y="0"/>
          <a:ext cx="0" cy="0"/>
          <a:chOff x="0" y="0"/>
          <a:chExt cx="0" cy="0"/>
        </a:xfrm>
      </p:grpSpPr>
      <p:pic>
        <p:nvPicPr>
          <p:cNvPr descr="Complex_Speed_Sounds_Chart.pdf" id="80" name="Google Shape;80;p5"/>
          <p:cNvPicPr preferRelativeResize="0"/>
          <p:nvPr/>
        </p:nvPicPr>
        <p:blipFill rotWithShape="1">
          <a:blip r:embed="rId3">
            <a:alphaModFix/>
          </a:blip>
          <a:srcRect b="12962" l="4074" r="8731" t="7911"/>
          <a:stretch/>
        </p:blipFill>
        <p:spPr>
          <a:xfrm>
            <a:off x="2555630" y="1256818"/>
            <a:ext cx="4320626" cy="5548345"/>
          </a:xfrm>
          <a:prstGeom prst="rect">
            <a:avLst/>
          </a:prstGeom>
          <a:noFill/>
          <a:ln>
            <a:noFill/>
          </a:ln>
        </p:spPr>
      </p:pic>
      <p:sp>
        <p:nvSpPr>
          <p:cNvPr id="81" name="Google Shape;81;p5"/>
          <p:cNvSpPr txBox="1"/>
          <p:nvPr>
            <p:ph type="title"/>
          </p:nvPr>
        </p:nvSpPr>
        <p:spPr>
          <a:xfrm>
            <a:off x="323528" y="260649"/>
            <a:ext cx="7478713" cy="864096"/>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None/>
            </a:pPr>
            <a:r>
              <a:rPr lang="en-US">
                <a:solidFill>
                  <a:schemeClr val="accent5"/>
                </a:solidFill>
              </a:rPr>
              <a:t>Speed Sounds Set 3</a:t>
            </a:r>
            <a:endParaRPr/>
          </a:p>
        </p:txBody>
      </p:sp>
      <p:sp>
        <p:nvSpPr>
          <p:cNvPr id="82" name="Google Shape;82;p5"/>
          <p:cNvSpPr/>
          <p:nvPr/>
        </p:nvSpPr>
        <p:spPr>
          <a:xfrm flipH="1" rot="10800000">
            <a:off x="5648062" y="5487405"/>
            <a:ext cx="1152128" cy="288032"/>
          </a:xfrm>
          <a:prstGeom prst="roundRect">
            <a:avLst>
              <a:gd fmla="val 16667" name="adj"/>
            </a:avLst>
          </a:prstGeom>
          <a:solidFill>
            <a:srgbClr val="434343">
              <a:alpha val="3372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83" name="Google Shape;83;p5"/>
          <p:cNvSpPr/>
          <p:nvPr/>
        </p:nvSpPr>
        <p:spPr>
          <a:xfrm>
            <a:off x="5832140" y="4365104"/>
            <a:ext cx="936104" cy="288032"/>
          </a:xfrm>
          <a:prstGeom prst="roundRect">
            <a:avLst>
              <a:gd fmla="val 16667" name="adj"/>
            </a:avLst>
          </a:prstGeom>
          <a:solidFill>
            <a:srgbClr val="434343">
              <a:alpha val="3372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84" name="Google Shape;84;p5"/>
          <p:cNvSpPr/>
          <p:nvPr/>
        </p:nvSpPr>
        <p:spPr>
          <a:xfrm>
            <a:off x="2652080" y="5755441"/>
            <a:ext cx="432048" cy="216024"/>
          </a:xfrm>
          <a:prstGeom prst="roundRect">
            <a:avLst>
              <a:gd fmla="val 16667" name="adj"/>
            </a:avLst>
          </a:prstGeom>
          <a:solidFill>
            <a:srgbClr val="434343">
              <a:alpha val="3372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85" name="Google Shape;85;p5"/>
          <p:cNvSpPr/>
          <p:nvPr/>
        </p:nvSpPr>
        <p:spPr>
          <a:xfrm>
            <a:off x="3775854" y="6199779"/>
            <a:ext cx="432048" cy="288032"/>
          </a:xfrm>
          <a:prstGeom prst="roundRect">
            <a:avLst>
              <a:gd fmla="val 16667" name="adj"/>
            </a:avLst>
          </a:prstGeom>
          <a:solidFill>
            <a:srgbClr val="434343">
              <a:alpha val="3372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86" name="Google Shape;86;p5"/>
          <p:cNvSpPr/>
          <p:nvPr/>
        </p:nvSpPr>
        <p:spPr>
          <a:xfrm>
            <a:off x="5432038" y="4869160"/>
            <a:ext cx="432048" cy="504056"/>
          </a:xfrm>
          <a:prstGeom prst="roundRect">
            <a:avLst>
              <a:gd fmla="val 16667" name="adj"/>
            </a:avLst>
          </a:prstGeom>
          <a:solidFill>
            <a:srgbClr val="434343">
              <a:alpha val="3372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87" name="Google Shape;87;p5"/>
          <p:cNvSpPr/>
          <p:nvPr/>
        </p:nvSpPr>
        <p:spPr>
          <a:xfrm>
            <a:off x="4203844" y="5703177"/>
            <a:ext cx="1512168" cy="288032"/>
          </a:xfrm>
          <a:prstGeom prst="roundRect">
            <a:avLst>
              <a:gd fmla="val 16667" name="adj"/>
            </a:avLst>
          </a:prstGeom>
          <a:solidFill>
            <a:srgbClr val="434343">
              <a:alpha val="3372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88" name="Google Shape;88;p5"/>
          <p:cNvSpPr/>
          <p:nvPr/>
        </p:nvSpPr>
        <p:spPr>
          <a:xfrm>
            <a:off x="4516048" y="5982084"/>
            <a:ext cx="432048" cy="216024"/>
          </a:xfrm>
          <a:prstGeom prst="roundRect">
            <a:avLst>
              <a:gd fmla="val 16667" name="adj"/>
            </a:avLst>
          </a:prstGeom>
          <a:solidFill>
            <a:srgbClr val="434343">
              <a:alpha val="3372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89" name="Google Shape;89;p5"/>
          <p:cNvSpPr/>
          <p:nvPr/>
        </p:nvSpPr>
        <p:spPr>
          <a:xfrm>
            <a:off x="4959928" y="4329100"/>
            <a:ext cx="504056" cy="576064"/>
          </a:xfrm>
          <a:prstGeom prst="roundRect">
            <a:avLst>
              <a:gd fmla="val 16667" name="adj"/>
            </a:avLst>
          </a:prstGeom>
          <a:solidFill>
            <a:srgbClr val="434343">
              <a:alpha val="3372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90" name="Google Shape;90;p5"/>
          <p:cNvSpPr/>
          <p:nvPr/>
        </p:nvSpPr>
        <p:spPr>
          <a:xfrm>
            <a:off x="6327051" y="4585416"/>
            <a:ext cx="504056" cy="288032"/>
          </a:xfrm>
          <a:prstGeom prst="roundRect">
            <a:avLst>
              <a:gd fmla="val 16667" name="adj"/>
            </a:avLst>
          </a:prstGeom>
          <a:solidFill>
            <a:srgbClr val="434343">
              <a:alpha val="3372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91" name="Google Shape;91;p5"/>
          <p:cNvSpPr/>
          <p:nvPr/>
        </p:nvSpPr>
        <p:spPr>
          <a:xfrm>
            <a:off x="2665745" y="6183339"/>
            <a:ext cx="432048" cy="288032"/>
          </a:xfrm>
          <a:prstGeom prst="roundRect">
            <a:avLst>
              <a:gd fmla="val 16667" name="adj"/>
            </a:avLst>
          </a:prstGeom>
          <a:solidFill>
            <a:srgbClr val="434343">
              <a:alpha val="3372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92" name="Google Shape;92;p5"/>
          <p:cNvSpPr/>
          <p:nvPr/>
        </p:nvSpPr>
        <p:spPr>
          <a:xfrm>
            <a:off x="5652120" y="1687665"/>
            <a:ext cx="360040" cy="504056"/>
          </a:xfrm>
          <a:prstGeom prst="roundRect">
            <a:avLst>
              <a:gd fmla="val 16667" name="adj"/>
            </a:avLst>
          </a:prstGeom>
          <a:solidFill>
            <a:srgbClr val="434343">
              <a:alpha val="3372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6"/>
          <p:cNvSpPr txBox="1"/>
          <p:nvPr>
            <p:ph type="title"/>
          </p:nvPr>
        </p:nvSpPr>
        <p:spPr>
          <a:xfrm>
            <a:off x="323528" y="260649"/>
            <a:ext cx="7478713" cy="864096"/>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None/>
            </a:pPr>
            <a:r>
              <a:rPr lang="en-US"/>
              <a:t>Name the pictures</a:t>
            </a:r>
            <a:endParaRPr/>
          </a:p>
        </p:txBody>
      </p:sp>
      <p:pic>
        <p:nvPicPr>
          <p:cNvPr id="99" name="Google Shape;99;p6"/>
          <p:cNvPicPr preferRelativeResize="0"/>
          <p:nvPr/>
        </p:nvPicPr>
        <p:blipFill rotWithShape="1">
          <a:blip r:embed="rId3">
            <a:alphaModFix/>
          </a:blip>
          <a:srcRect b="0" l="-40928" r="-40929" t="0"/>
          <a:stretch/>
        </p:blipFill>
        <p:spPr>
          <a:xfrm>
            <a:off x="627051" y="1628800"/>
            <a:ext cx="8028384" cy="4405803"/>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7"/>
          <p:cNvSpPr txBox="1"/>
          <p:nvPr>
            <p:ph type="title"/>
          </p:nvPr>
        </p:nvSpPr>
        <p:spPr>
          <a:xfrm>
            <a:off x="323528" y="260649"/>
            <a:ext cx="7478713" cy="864096"/>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None/>
            </a:pPr>
            <a:r>
              <a:rPr lang="en-US"/>
              <a:t>Picture Phrases</a:t>
            </a:r>
            <a:endParaRPr/>
          </a:p>
        </p:txBody>
      </p:sp>
      <p:pic>
        <p:nvPicPr>
          <p:cNvPr id="106" name="Google Shape;106;p7"/>
          <p:cNvPicPr preferRelativeResize="0"/>
          <p:nvPr/>
        </p:nvPicPr>
        <p:blipFill rotWithShape="1">
          <a:blip r:embed="rId3">
            <a:alphaModFix/>
          </a:blip>
          <a:srcRect b="0" l="0" r="0" t="0"/>
          <a:stretch/>
        </p:blipFill>
        <p:spPr>
          <a:xfrm>
            <a:off x="2291164" y="1689916"/>
            <a:ext cx="1879538" cy="2675688"/>
          </a:xfrm>
          <a:prstGeom prst="rect">
            <a:avLst/>
          </a:prstGeom>
          <a:noFill/>
          <a:ln cap="flat" cmpd="sng" w="9525">
            <a:solidFill>
              <a:schemeClr val="dk1"/>
            </a:solidFill>
            <a:prstDash val="solid"/>
            <a:round/>
            <a:headEnd len="sm" w="sm" type="none"/>
            <a:tailEnd len="sm" w="sm" type="none"/>
          </a:ln>
        </p:spPr>
      </p:pic>
      <p:pic>
        <p:nvPicPr>
          <p:cNvPr id="107" name="Google Shape;107;p7"/>
          <p:cNvPicPr preferRelativeResize="0"/>
          <p:nvPr/>
        </p:nvPicPr>
        <p:blipFill rotWithShape="1">
          <a:blip r:embed="rId4">
            <a:alphaModFix/>
          </a:blip>
          <a:srcRect b="0" l="0" r="0" t="0"/>
          <a:stretch/>
        </p:blipFill>
        <p:spPr>
          <a:xfrm>
            <a:off x="323528" y="1689916"/>
            <a:ext cx="1879538" cy="2675688"/>
          </a:xfrm>
          <a:prstGeom prst="rect">
            <a:avLst/>
          </a:prstGeom>
          <a:noFill/>
          <a:ln cap="flat" cmpd="sng" w="9525">
            <a:solidFill>
              <a:schemeClr val="dk1"/>
            </a:solidFill>
            <a:prstDash val="solid"/>
            <a:round/>
            <a:headEnd len="sm" w="sm" type="none"/>
            <a:tailEnd len="sm" w="sm" type="none"/>
          </a:ln>
        </p:spPr>
      </p:pic>
      <p:pic>
        <p:nvPicPr>
          <p:cNvPr id="108" name="Google Shape;108;p7"/>
          <p:cNvPicPr preferRelativeResize="0"/>
          <p:nvPr/>
        </p:nvPicPr>
        <p:blipFill rotWithShape="1">
          <a:blip r:embed="rId5">
            <a:alphaModFix/>
          </a:blip>
          <a:srcRect b="0" l="0" r="0" t="0"/>
          <a:stretch/>
        </p:blipFill>
        <p:spPr>
          <a:xfrm>
            <a:off x="6845209" y="1689916"/>
            <a:ext cx="1914064" cy="2675688"/>
          </a:xfrm>
          <a:prstGeom prst="rect">
            <a:avLst/>
          </a:prstGeom>
          <a:noFill/>
          <a:ln cap="flat" cmpd="sng" w="9525">
            <a:solidFill>
              <a:schemeClr val="dk1"/>
            </a:solidFill>
            <a:prstDash val="solid"/>
            <a:round/>
            <a:headEnd len="sm" w="sm" type="none"/>
            <a:tailEnd len="sm" w="sm" type="none"/>
          </a:ln>
        </p:spPr>
      </p:pic>
      <p:pic>
        <p:nvPicPr>
          <p:cNvPr id="109" name="Google Shape;109;p7"/>
          <p:cNvPicPr preferRelativeResize="0"/>
          <p:nvPr/>
        </p:nvPicPr>
        <p:blipFill rotWithShape="1">
          <a:blip r:embed="rId6">
            <a:alphaModFix/>
          </a:blip>
          <a:srcRect b="0" l="0" r="3880" t="3328"/>
          <a:stretch/>
        </p:blipFill>
        <p:spPr>
          <a:xfrm>
            <a:off x="4877573" y="1689916"/>
            <a:ext cx="1879299" cy="2675688"/>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8"/>
          <p:cNvSpPr txBox="1"/>
          <p:nvPr>
            <p:ph type="title"/>
          </p:nvPr>
        </p:nvSpPr>
        <p:spPr>
          <a:xfrm>
            <a:off x="323528" y="260649"/>
            <a:ext cx="7478713" cy="864096"/>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None/>
            </a:pPr>
            <a:r>
              <a:rPr lang="en-US"/>
              <a:t>Teaching letter formation</a:t>
            </a:r>
            <a:endParaRPr/>
          </a:p>
        </p:txBody>
      </p:sp>
      <p:pic>
        <p:nvPicPr>
          <p:cNvPr descr="A screenshot of a cell phone  Description automatically generated" id="116" name="Google Shape;116;p8"/>
          <p:cNvPicPr preferRelativeResize="0"/>
          <p:nvPr>
            <p:ph idx="1" type="body"/>
          </p:nvPr>
        </p:nvPicPr>
        <p:blipFill rotWithShape="1">
          <a:blip r:embed="rId3">
            <a:alphaModFix/>
          </a:blip>
          <a:srcRect b="0" l="0" r="0" t="0"/>
          <a:stretch/>
        </p:blipFill>
        <p:spPr>
          <a:xfrm>
            <a:off x="576226" y="1289740"/>
            <a:ext cx="7991548" cy="5040313"/>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9"/>
          <p:cNvSpPr txBox="1"/>
          <p:nvPr>
            <p:ph type="title"/>
          </p:nvPr>
        </p:nvSpPr>
        <p:spPr>
          <a:xfrm>
            <a:off x="323528" y="260649"/>
            <a:ext cx="7478713" cy="864096"/>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None/>
            </a:pPr>
            <a:r>
              <a:rPr lang="en-US"/>
              <a:t>What can I do?</a:t>
            </a:r>
            <a:endParaRPr/>
          </a:p>
        </p:txBody>
      </p:sp>
      <p:sp>
        <p:nvSpPr>
          <p:cNvPr id="123" name="Google Shape;123;p9"/>
          <p:cNvSpPr txBox="1"/>
          <p:nvPr>
            <p:ph idx="1" type="body"/>
          </p:nvPr>
        </p:nvSpPr>
        <p:spPr>
          <a:xfrm>
            <a:off x="323528" y="1196752"/>
            <a:ext cx="8639175" cy="5040560"/>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None/>
            </a:pPr>
            <a:r>
              <a:rPr lang="en-US"/>
              <a:t>1. Use pure sounds, not letter names</a:t>
            </a:r>
            <a:endParaRPr/>
          </a:p>
          <a:p>
            <a:pPr indent="0" lvl="0" marL="0" rtl="0" algn="l">
              <a:lnSpc>
                <a:spcPct val="90000"/>
              </a:lnSpc>
              <a:spcBef>
                <a:spcPts val="640"/>
              </a:spcBef>
              <a:spcAft>
                <a:spcPts val="0"/>
              </a:spcAft>
              <a:buNone/>
            </a:pPr>
            <a:r>
              <a:rPr lang="en-US"/>
              <a:t>2. Teach the picture names</a:t>
            </a:r>
            <a:endParaRPr/>
          </a:p>
          <a:p>
            <a:pPr indent="0" lvl="0" marL="0" rtl="0" algn="l">
              <a:lnSpc>
                <a:spcPct val="90000"/>
              </a:lnSpc>
              <a:spcBef>
                <a:spcPts val="640"/>
              </a:spcBef>
              <a:spcAft>
                <a:spcPts val="0"/>
              </a:spcAft>
              <a:buNone/>
            </a:pPr>
            <a:r>
              <a:rPr lang="en-US"/>
              <a:t>3. Practise reading sounds speedily -                 </a:t>
            </a:r>
            <a:endParaRPr/>
          </a:p>
          <a:p>
            <a:pPr indent="0" lvl="0" marL="0" rtl="0" algn="l">
              <a:lnSpc>
                <a:spcPct val="90000"/>
              </a:lnSpc>
              <a:spcBef>
                <a:spcPts val="640"/>
              </a:spcBef>
              <a:spcAft>
                <a:spcPts val="0"/>
              </a:spcAft>
              <a:buNone/>
            </a:pPr>
            <a:r>
              <a:rPr lang="en-US"/>
              <a:t>    ‘review, review, review’</a:t>
            </a:r>
            <a:endParaRPr/>
          </a:p>
          <a:p>
            <a:pPr indent="0" lvl="0" marL="0" rtl="0" algn="l">
              <a:lnSpc>
                <a:spcPct val="90000"/>
              </a:lnSpc>
              <a:spcBef>
                <a:spcPts val="640"/>
              </a:spcBef>
              <a:spcAft>
                <a:spcPts val="0"/>
              </a:spcAft>
              <a:buNone/>
            </a:pPr>
            <a:r>
              <a:rPr lang="en-US"/>
              <a:t>4. Use the handwriting phrases for writing only</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23">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23">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23">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23">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23">
                                            <p:txEl>
                                              <p:pRg end="4" st="4"/>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10"/>
          <p:cNvSpPr txBox="1"/>
          <p:nvPr>
            <p:ph type="title"/>
          </p:nvPr>
        </p:nvSpPr>
        <p:spPr>
          <a:xfrm>
            <a:off x="323528" y="260649"/>
            <a:ext cx="7478713" cy="864096"/>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None/>
            </a:pPr>
            <a:r>
              <a:rPr lang="en-US"/>
              <a:t>Sounds + blending = reading </a:t>
            </a:r>
            <a:endParaRPr/>
          </a:p>
        </p:txBody>
      </p:sp>
      <p:pic>
        <p:nvPicPr>
          <p:cNvPr descr="Screen Shot 2016-04-13 at 10.33.12.jpg" id="130" name="Google Shape;130;p10"/>
          <p:cNvPicPr preferRelativeResize="0"/>
          <p:nvPr/>
        </p:nvPicPr>
        <p:blipFill rotWithShape="1">
          <a:blip r:embed="rId3">
            <a:alphaModFix/>
          </a:blip>
          <a:srcRect b="0" l="0" r="0" t="0"/>
          <a:stretch/>
        </p:blipFill>
        <p:spPr>
          <a:xfrm>
            <a:off x="5426767" y="2721512"/>
            <a:ext cx="2963858" cy="1394893"/>
          </a:xfrm>
          <a:prstGeom prst="rect">
            <a:avLst/>
          </a:prstGeom>
          <a:noFill/>
          <a:ln cap="flat" cmpd="sng" w="9525">
            <a:solidFill>
              <a:schemeClr val="dk1"/>
            </a:solidFill>
            <a:prstDash val="solid"/>
            <a:round/>
            <a:headEnd len="sm" w="sm" type="none"/>
            <a:tailEnd len="sm" w="sm" type="none"/>
          </a:ln>
        </p:spPr>
      </p:pic>
      <p:sp>
        <p:nvSpPr>
          <p:cNvPr id="131" name="Google Shape;131;p10"/>
          <p:cNvSpPr txBox="1"/>
          <p:nvPr/>
        </p:nvSpPr>
        <p:spPr>
          <a:xfrm>
            <a:off x="4142396" y="2911126"/>
            <a:ext cx="1065487" cy="101566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6000">
                <a:solidFill>
                  <a:srgbClr val="787878"/>
                </a:solidFill>
                <a:latin typeface="Arial"/>
                <a:ea typeface="Arial"/>
                <a:cs typeface="Arial"/>
                <a:sym typeface="Arial"/>
              </a:rPr>
              <a:t>+</a:t>
            </a:r>
            <a:endParaRPr/>
          </a:p>
        </p:txBody>
      </p:sp>
      <p:pic>
        <p:nvPicPr>
          <p:cNvPr descr="as.png" id="132" name="Google Shape;132;p10"/>
          <p:cNvPicPr preferRelativeResize="0"/>
          <p:nvPr/>
        </p:nvPicPr>
        <p:blipFill rotWithShape="1">
          <a:blip r:embed="rId4">
            <a:alphaModFix/>
          </a:blip>
          <a:srcRect b="0" l="0" r="0" t="0"/>
          <a:stretch/>
        </p:blipFill>
        <p:spPr>
          <a:xfrm>
            <a:off x="323528" y="2618531"/>
            <a:ext cx="3393707" cy="1508314"/>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 presetSubtype="0">
                                  <p:stCondLst>
                                    <p:cond delay="0"/>
                                  </p:stCondLst>
                                  <p:childTnLst>
                                    <p:set>
                                      <p:cBhvr>
                                        <p:cTn dur="1" fill="hold">
                                          <p:stCondLst>
                                            <p:cond delay="0"/>
                                          </p:stCondLst>
                                        </p:cTn>
                                        <p:tgtEl>
                                          <p:spTgt spid="132"/>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11"/>
          <p:cNvSpPr txBox="1"/>
          <p:nvPr>
            <p:ph type="title"/>
          </p:nvPr>
        </p:nvSpPr>
        <p:spPr>
          <a:xfrm>
            <a:off x="323528" y="260649"/>
            <a:ext cx="7478713" cy="864096"/>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None/>
            </a:pPr>
            <a:r>
              <a:rPr lang="en-US"/>
              <a:t>Reading with Fred Talk</a:t>
            </a:r>
            <a:endParaRPr/>
          </a:p>
        </p:txBody>
      </p:sp>
      <p:pic>
        <p:nvPicPr>
          <p:cNvPr id="139" name="Google Shape;139;p11"/>
          <p:cNvPicPr preferRelativeResize="0"/>
          <p:nvPr>
            <p:ph idx="1" type="body"/>
          </p:nvPr>
        </p:nvPicPr>
        <p:blipFill rotWithShape="1">
          <a:blip r:embed="rId3">
            <a:alphaModFix/>
          </a:blip>
          <a:srcRect b="6202" l="0" r="5219" t="0"/>
          <a:stretch/>
        </p:blipFill>
        <p:spPr>
          <a:xfrm>
            <a:off x="1720530" y="1451614"/>
            <a:ext cx="1512999" cy="2298001"/>
          </a:xfrm>
          <a:prstGeom prst="rect">
            <a:avLst/>
          </a:prstGeom>
          <a:noFill/>
          <a:ln cap="flat" cmpd="sng" w="9525">
            <a:solidFill>
              <a:schemeClr val="dk1"/>
            </a:solidFill>
            <a:prstDash val="solid"/>
            <a:round/>
            <a:headEnd len="sm" w="sm" type="none"/>
            <a:tailEnd len="sm" w="sm" type="none"/>
          </a:ln>
        </p:spPr>
      </p:pic>
      <p:pic>
        <p:nvPicPr>
          <p:cNvPr id="140" name="Google Shape;140;p11"/>
          <p:cNvPicPr preferRelativeResize="0"/>
          <p:nvPr/>
        </p:nvPicPr>
        <p:blipFill rotWithShape="1">
          <a:blip r:embed="rId4">
            <a:alphaModFix/>
          </a:blip>
          <a:srcRect b="6202" l="0" r="0" t="0"/>
          <a:stretch/>
        </p:blipFill>
        <p:spPr>
          <a:xfrm>
            <a:off x="3550456" y="1451613"/>
            <a:ext cx="1512999" cy="2298001"/>
          </a:xfrm>
          <a:prstGeom prst="rect">
            <a:avLst/>
          </a:prstGeom>
          <a:noFill/>
          <a:ln cap="flat" cmpd="sng" w="9525">
            <a:solidFill>
              <a:schemeClr val="dk1"/>
            </a:solidFill>
            <a:prstDash val="solid"/>
            <a:round/>
            <a:headEnd len="sm" w="sm" type="none"/>
            <a:tailEnd len="sm" w="sm" type="none"/>
          </a:ln>
        </p:spPr>
      </p:pic>
      <p:pic>
        <p:nvPicPr>
          <p:cNvPr id="141" name="Google Shape;141;p11"/>
          <p:cNvPicPr preferRelativeResize="0"/>
          <p:nvPr/>
        </p:nvPicPr>
        <p:blipFill rotWithShape="1">
          <a:blip r:embed="rId5">
            <a:alphaModFix/>
          </a:blip>
          <a:srcRect b="0" l="0" r="5844" t="0"/>
          <a:stretch/>
        </p:blipFill>
        <p:spPr>
          <a:xfrm>
            <a:off x="5380382" y="1451612"/>
            <a:ext cx="1512999" cy="2298001"/>
          </a:xfrm>
          <a:prstGeom prst="rect">
            <a:avLst/>
          </a:prstGeom>
          <a:noFill/>
          <a:ln cap="flat" cmpd="sng" w="9525">
            <a:solidFill>
              <a:schemeClr val="dk1"/>
            </a:solidFill>
            <a:prstDash val="solid"/>
            <a:round/>
            <a:headEnd len="sm" w="sm" type="none"/>
            <a:tailEnd len="sm" w="sm" type="none"/>
          </a:ln>
        </p:spPr>
      </p:pic>
      <p:pic>
        <p:nvPicPr>
          <p:cNvPr descr="A close up of a logo  Description automatically generated" id="142" name="Google Shape;142;p11"/>
          <p:cNvPicPr preferRelativeResize="0"/>
          <p:nvPr/>
        </p:nvPicPr>
        <p:blipFill rotWithShape="1">
          <a:blip r:embed="rId6">
            <a:alphaModFix/>
          </a:blip>
          <a:srcRect b="0" l="0" r="0" t="0"/>
          <a:stretch/>
        </p:blipFill>
        <p:spPr>
          <a:xfrm>
            <a:off x="1908311" y="3930683"/>
            <a:ext cx="4797287" cy="2298001"/>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12"/>
          <p:cNvSpPr txBox="1"/>
          <p:nvPr>
            <p:ph type="title"/>
          </p:nvPr>
        </p:nvSpPr>
        <p:spPr>
          <a:xfrm>
            <a:off x="323528" y="260649"/>
            <a:ext cx="8146704" cy="864096"/>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None/>
            </a:pPr>
            <a:r>
              <a:rPr lang="en-US"/>
              <a:t>‘Special Friends’, ‘Fred Talk’, read the word</a:t>
            </a:r>
            <a:endParaRPr/>
          </a:p>
        </p:txBody>
      </p:sp>
      <p:pic>
        <p:nvPicPr>
          <p:cNvPr id="149" name="Google Shape;149;p12"/>
          <p:cNvPicPr preferRelativeResize="0"/>
          <p:nvPr/>
        </p:nvPicPr>
        <p:blipFill rotWithShape="1">
          <a:blip r:embed="rId3">
            <a:alphaModFix/>
          </a:blip>
          <a:srcRect b="0" l="0" r="0" t="0"/>
          <a:stretch/>
        </p:blipFill>
        <p:spPr>
          <a:xfrm>
            <a:off x="1898470" y="1482272"/>
            <a:ext cx="4996820" cy="2376865"/>
          </a:xfrm>
          <a:prstGeom prst="rect">
            <a:avLst/>
          </a:prstGeom>
          <a:noFill/>
          <a:ln cap="flat" cmpd="sng" w="9525">
            <a:solidFill>
              <a:schemeClr val="dk1"/>
            </a:solidFill>
            <a:prstDash val="solid"/>
            <a:round/>
            <a:headEnd len="sm" w="sm" type="none"/>
            <a:tailEnd len="sm" w="sm" type="none"/>
          </a:ln>
        </p:spPr>
      </p:pic>
      <p:pic>
        <p:nvPicPr>
          <p:cNvPr id="150" name="Google Shape;150;p12"/>
          <p:cNvPicPr preferRelativeResize="0"/>
          <p:nvPr/>
        </p:nvPicPr>
        <p:blipFill rotWithShape="1">
          <a:blip r:embed="rId4">
            <a:alphaModFix/>
          </a:blip>
          <a:srcRect b="0" l="0" r="0" t="0"/>
          <a:stretch/>
        </p:blipFill>
        <p:spPr>
          <a:xfrm>
            <a:off x="1905000" y="3984172"/>
            <a:ext cx="4996820" cy="2376865"/>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13"/>
          <p:cNvSpPr txBox="1"/>
          <p:nvPr>
            <p:ph type="title"/>
          </p:nvPr>
        </p:nvSpPr>
        <p:spPr>
          <a:xfrm>
            <a:off x="323528" y="260649"/>
            <a:ext cx="7478713" cy="864096"/>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None/>
            </a:pPr>
            <a:r>
              <a:rPr lang="en-US"/>
              <a:t>Fred Talk routine</a:t>
            </a:r>
            <a:endParaRPr>
              <a:solidFill>
                <a:schemeClr val="accent3"/>
              </a:solidFill>
            </a:endParaRPr>
          </a:p>
        </p:txBody>
      </p:sp>
      <p:sp>
        <p:nvSpPr>
          <p:cNvPr id="157" name="Google Shape;157;p13"/>
          <p:cNvSpPr txBox="1"/>
          <p:nvPr>
            <p:ph idx="1" type="body"/>
          </p:nvPr>
        </p:nvSpPr>
        <p:spPr>
          <a:xfrm>
            <a:off x="323528" y="1196752"/>
            <a:ext cx="8639175" cy="5040560"/>
          </a:xfrm>
          <a:prstGeom prst="rect">
            <a:avLst/>
          </a:prstGeom>
          <a:noFill/>
          <a:ln>
            <a:noFill/>
          </a:ln>
        </p:spPr>
        <p:txBody>
          <a:bodyPr anchorCtr="0" anchor="t" bIns="45700" lIns="91425" spcFirstLastPara="1" rIns="91425" wrap="square" tIns="45700">
            <a:noAutofit/>
          </a:bodyPr>
          <a:lstStyle/>
          <a:p>
            <a:pPr indent="-514350" lvl="0" marL="514350" rtl="0" algn="l">
              <a:lnSpc>
                <a:spcPct val="90000"/>
              </a:lnSpc>
              <a:spcBef>
                <a:spcPts val="0"/>
              </a:spcBef>
              <a:spcAft>
                <a:spcPts val="0"/>
              </a:spcAft>
              <a:buClr>
                <a:schemeClr val="dk2"/>
              </a:buClr>
              <a:buSzPts val="3200"/>
              <a:buAutoNum type="arabicPeriod"/>
            </a:pPr>
            <a:r>
              <a:rPr lang="en-US"/>
              <a:t>Say the word in sounds as Fred e.g. c-a-t.</a:t>
            </a:r>
            <a:endParaRPr/>
          </a:p>
          <a:p>
            <a:pPr indent="-514350" lvl="0" marL="514350" rtl="0" algn="l">
              <a:lnSpc>
                <a:spcPct val="90000"/>
              </a:lnSpc>
              <a:spcBef>
                <a:spcPts val="640"/>
              </a:spcBef>
              <a:spcAft>
                <a:spcPts val="0"/>
              </a:spcAft>
              <a:buClr>
                <a:schemeClr val="dk2"/>
              </a:buClr>
              <a:buSzPts val="3200"/>
              <a:buAutoNum type="arabicPeriod"/>
            </a:pPr>
            <a:r>
              <a:rPr lang="en-US"/>
              <a:t>Ask your child to repeat. Can they ‘jump-in’ with the whole word?</a:t>
            </a:r>
            <a:endParaRPr/>
          </a:p>
          <a:p>
            <a:pPr indent="-514350" lvl="0" marL="514350" rtl="0" algn="l">
              <a:lnSpc>
                <a:spcPct val="90000"/>
              </a:lnSpc>
              <a:spcBef>
                <a:spcPts val="640"/>
              </a:spcBef>
              <a:spcAft>
                <a:spcPts val="0"/>
              </a:spcAft>
              <a:buClr>
                <a:schemeClr val="dk2"/>
              </a:buClr>
              <a:buSzPts val="3200"/>
              <a:buAutoNum type="arabicPeriod"/>
            </a:pPr>
            <a:r>
              <a:rPr lang="en-US"/>
              <a:t>Say the word in sounds followed by the whole word e.g. c-a-t, cat</a:t>
            </a:r>
            <a:endParaRPr/>
          </a:p>
          <a:p>
            <a:pPr indent="-514350" lvl="0" marL="514350" rtl="0" algn="l">
              <a:lnSpc>
                <a:spcPct val="90000"/>
              </a:lnSpc>
              <a:spcBef>
                <a:spcPts val="640"/>
              </a:spcBef>
              <a:spcAft>
                <a:spcPts val="0"/>
              </a:spcAft>
              <a:buClr>
                <a:schemeClr val="dk2"/>
              </a:buClr>
              <a:buSzPts val="3200"/>
              <a:buAutoNum type="arabicPeriod"/>
            </a:pPr>
            <a:r>
              <a:rPr lang="en-US"/>
              <a:t>Ask your child to repeat</a:t>
            </a:r>
            <a:endParaRPr/>
          </a:p>
          <a:p>
            <a:pPr indent="0" lvl="0" marL="0" rtl="0" algn="l">
              <a:lnSpc>
                <a:spcPct val="90000"/>
              </a:lnSpc>
              <a:spcBef>
                <a:spcPts val="640"/>
              </a:spcBef>
              <a:spcAft>
                <a:spcPts val="0"/>
              </a:spcAft>
              <a:buNone/>
            </a:pPr>
            <a:r>
              <a:t/>
            </a:r>
            <a:endParaRPr/>
          </a:p>
        </p:txBody>
      </p:sp>
      <p:pic>
        <p:nvPicPr>
          <p:cNvPr descr="41Ho83H3mFL.jpg" id="158" name="Google Shape;158;p13"/>
          <p:cNvPicPr preferRelativeResize="0"/>
          <p:nvPr/>
        </p:nvPicPr>
        <p:blipFill rotWithShape="1">
          <a:blip r:embed="rId3">
            <a:alphaModFix/>
          </a:blip>
          <a:srcRect b="-8881" l="0" r="0" t="-8882"/>
          <a:stretch/>
        </p:blipFill>
        <p:spPr>
          <a:xfrm>
            <a:off x="5465338" y="4297679"/>
            <a:ext cx="3297979" cy="1809859"/>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14"/>
          <p:cNvSpPr txBox="1"/>
          <p:nvPr>
            <p:ph type="title"/>
          </p:nvPr>
        </p:nvSpPr>
        <p:spPr>
          <a:xfrm>
            <a:off x="251520" y="278720"/>
            <a:ext cx="8635412" cy="864096"/>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None/>
            </a:pPr>
            <a:r>
              <a:rPr lang="en-US"/>
              <a:t>Fred games and Fred talk throughout the day</a:t>
            </a:r>
            <a:endParaRPr/>
          </a:p>
        </p:txBody>
      </p:sp>
      <p:sp>
        <p:nvSpPr>
          <p:cNvPr id="165" name="Google Shape;165;p14"/>
          <p:cNvSpPr txBox="1"/>
          <p:nvPr>
            <p:ph idx="1" type="body"/>
          </p:nvPr>
        </p:nvSpPr>
        <p:spPr>
          <a:xfrm>
            <a:off x="327850" y="1195182"/>
            <a:ext cx="4906714" cy="5040560"/>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None/>
            </a:pPr>
            <a:r>
              <a:rPr lang="en-US"/>
              <a:t>Shall we have some</a:t>
            </a:r>
            <a:endParaRPr/>
          </a:p>
          <a:p>
            <a:pPr indent="0" lvl="0" marL="0" rtl="0" algn="l">
              <a:lnSpc>
                <a:spcPct val="90000"/>
              </a:lnSpc>
              <a:spcBef>
                <a:spcPts val="640"/>
              </a:spcBef>
              <a:spcAft>
                <a:spcPts val="0"/>
              </a:spcAft>
              <a:buNone/>
            </a:pPr>
            <a:r>
              <a:t/>
            </a:r>
            <a:endParaRPr/>
          </a:p>
          <a:p>
            <a:pPr indent="0" lvl="0" marL="0" rtl="0" algn="l">
              <a:lnSpc>
                <a:spcPct val="90000"/>
              </a:lnSpc>
              <a:spcBef>
                <a:spcPts val="640"/>
              </a:spcBef>
              <a:spcAft>
                <a:spcPts val="0"/>
              </a:spcAft>
              <a:buNone/>
            </a:pPr>
            <a:r>
              <a:rPr lang="en-US"/>
              <a:t>What would you like to</a:t>
            </a:r>
            <a:endParaRPr/>
          </a:p>
          <a:p>
            <a:pPr indent="0" lvl="0" marL="0" rtl="0" algn="l">
              <a:lnSpc>
                <a:spcPct val="90000"/>
              </a:lnSpc>
              <a:spcBef>
                <a:spcPts val="640"/>
              </a:spcBef>
              <a:spcAft>
                <a:spcPts val="0"/>
              </a:spcAft>
              <a:buNone/>
            </a:pPr>
            <a:r>
              <a:t/>
            </a:r>
            <a:endParaRPr/>
          </a:p>
          <a:p>
            <a:pPr indent="0" lvl="0" marL="0" rtl="0" algn="l">
              <a:lnSpc>
                <a:spcPct val="90000"/>
              </a:lnSpc>
              <a:spcBef>
                <a:spcPts val="640"/>
              </a:spcBef>
              <a:spcAft>
                <a:spcPts val="0"/>
              </a:spcAft>
              <a:buNone/>
            </a:pPr>
            <a:r>
              <a:rPr lang="en-US"/>
              <a:t>Let’s put on your</a:t>
            </a:r>
            <a:endParaRPr/>
          </a:p>
          <a:p>
            <a:pPr indent="0" lvl="0" marL="0" rtl="0" algn="l">
              <a:lnSpc>
                <a:spcPct val="90000"/>
              </a:lnSpc>
              <a:spcBef>
                <a:spcPts val="640"/>
              </a:spcBef>
              <a:spcAft>
                <a:spcPts val="0"/>
              </a:spcAft>
              <a:buNone/>
            </a:pPr>
            <a:r>
              <a:t/>
            </a:r>
            <a:endParaRPr/>
          </a:p>
        </p:txBody>
      </p:sp>
      <p:pic>
        <p:nvPicPr>
          <p:cNvPr descr="41Ho83H3mFL.jpg" id="166" name="Google Shape;166;p14"/>
          <p:cNvPicPr preferRelativeResize="0"/>
          <p:nvPr/>
        </p:nvPicPr>
        <p:blipFill rotWithShape="1">
          <a:blip r:embed="rId3">
            <a:alphaModFix/>
          </a:blip>
          <a:srcRect b="-8881" l="0" r="0" t="-8882"/>
          <a:stretch/>
        </p:blipFill>
        <p:spPr>
          <a:xfrm>
            <a:off x="5465338" y="4297679"/>
            <a:ext cx="3297979" cy="1809859"/>
          </a:xfrm>
          <a:prstGeom prst="rect">
            <a:avLst/>
          </a:prstGeom>
          <a:noFill/>
          <a:ln>
            <a:noFill/>
          </a:ln>
        </p:spPr>
      </p:pic>
      <p:sp>
        <p:nvSpPr>
          <p:cNvPr id="167" name="Google Shape;167;p14"/>
          <p:cNvSpPr txBox="1"/>
          <p:nvPr/>
        </p:nvSpPr>
        <p:spPr>
          <a:xfrm>
            <a:off x="4040676" y="1183856"/>
            <a:ext cx="301752"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chemeClr val="accent3"/>
                </a:solidFill>
                <a:latin typeface="Arial"/>
                <a:ea typeface="Arial"/>
                <a:cs typeface="Arial"/>
                <a:sym typeface="Arial"/>
              </a:rPr>
              <a:t>l</a:t>
            </a:r>
            <a:endParaRPr/>
          </a:p>
        </p:txBody>
      </p:sp>
      <p:sp>
        <p:nvSpPr>
          <p:cNvPr id="168" name="Google Shape;168;p14"/>
          <p:cNvSpPr txBox="1"/>
          <p:nvPr/>
        </p:nvSpPr>
        <p:spPr>
          <a:xfrm>
            <a:off x="4132602" y="1183856"/>
            <a:ext cx="646450"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chemeClr val="accent3"/>
                </a:solidFill>
                <a:latin typeface="Arial"/>
                <a:ea typeface="Arial"/>
                <a:cs typeface="Arial"/>
                <a:sym typeface="Arial"/>
              </a:rPr>
              <a:t>-u</a:t>
            </a:r>
            <a:endParaRPr/>
          </a:p>
        </p:txBody>
      </p:sp>
      <p:sp>
        <p:nvSpPr>
          <p:cNvPr id="169" name="Google Shape;169;p14"/>
          <p:cNvSpPr txBox="1"/>
          <p:nvPr/>
        </p:nvSpPr>
        <p:spPr>
          <a:xfrm>
            <a:off x="4485484" y="1195182"/>
            <a:ext cx="896112"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chemeClr val="accent3"/>
                </a:solidFill>
                <a:latin typeface="Arial"/>
                <a:ea typeface="Arial"/>
                <a:cs typeface="Arial"/>
                <a:sym typeface="Arial"/>
              </a:rPr>
              <a:t>-n</a:t>
            </a:r>
            <a:endParaRPr/>
          </a:p>
        </p:txBody>
      </p:sp>
      <p:sp>
        <p:nvSpPr>
          <p:cNvPr id="170" name="Google Shape;170;p14"/>
          <p:cNvSpPr txBox="1"/>
          <p:nvPr/>
        </p:nvSpPr>
        <p:spPr>
          <a:xfrm>
            <a:off x="4858036" y="1189401"/>
            <a:ext cx="896112"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chemeClr val="accent3"/>
                </a:solidFill>
                <a:latin typeface="Arial"/>
                <a:ea typeface="Arial"/>
                <a:cs typeface="Arial"/>
                <a:sym typeface="Arial"/>
              </a:rPr>
              <a:t>-ch</a:t>
            </a:r>
            <a:endParaRPr b="1" sz="3200">
              <a:solidFill>
                <a:schemeClr val="accent3"/>
              </a:solidFill>
              <a:latin typeface="Arial"/>
              <a:ea typeface="Arial"/>
              <a:cs typeface="Arial"/>
              <a:sym typeface="Arial"/>
            </a:endParaRPr>
          </a:p>
        </p:txBody>
      </p:sp>
      <p:sp>
        <p:nvSpPr>
          <p:cNvPr id="171" name="Google Shape;171;p14"/>
          <p:cNvSpPr txBox="1"/>
          <p:nvPr/>
        </p:nvSpPr>
        <p:spPr>
          <a:xfrm>
            <a:off x="5460580" y="1183856"/>
            <a:ext cx="521208"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3200">
                <a:solidFill>
                  <a:schemeClr val="dk2"/>
                </a:solidFill>
                <a:latin typeface="Arial"/>
                <a:ea typeface="Arial"/>
                <a:cs typeface="Arial"/>
                <a:sym typeface="Arial"/>
              </a:rPr>
              <a:t>?</a:t>
            </a:r>
            <a:endParaRPr/>
          </a:p>
        </p:txBody>
      </p:sp>
      <p:sp>
        <p:nvSpPr>
          <p:cNvPr id="172" name="Google Shape;172;p14"/>
          <p:cNvSpPr txBox="1"/>
          <p:nvPr/>
        </p:nvSpPr>
        <p:spPr>
          <a:xfrm>
            <a:off x="4472098" y="2190353"/>
            <a:ext cx="646450"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chemeClr val="accent3"/>
                </a:solidFill>
                <a:latin typeface="Arial"/>
                <a:ea typeface="Arial"/>
                <a:cs typeface="Arial"/>
                <a:sym typeface="Arial"/>
              </a:rPr>
              <a:t>p</a:t>
            </a:r>
            <a:endParaRPr/>
          </a:p>
        </p:txBody>
      </p:sp>
      <p:sp>
        <p:nvSpPr>
          <p:cNvPr id="173" name="Google Shape;173;p14"/>
          <p:cNvSpPr txBox="1"/>
          <p:nvPr/>
        </p:nvSpPr>
        <p:spPr>
          <a:xfrm>
            <a:off x="4731170" y="2184572"/>
            <a:ext cx="646450"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chemeClr val="accent3"/>
                </a:solidFill>
                <a:latin typeface="Arial"/>
                <a:ea typeface="Arial"/>
                <a:cs typeface="Arial"/>
                <a:sym typeface="Arial"/>
              </a:rPr>
              <a:t>-l</a:t>
            </a:r>
            <a:endParaRPr/>
          </a:p>
        </p:txBody>
      </p:sp>
      <p:sp>
        <p:nvSpPr>
          <p:cNvPr id="174" name="Google Shape;174;p14"/>
          <p:cNvSpPr txBox="1"/>
          <p:nvPr/>
        </p:nvSpPr>
        <p:spPr>
          <a:xfrm>
            <a:off x="4955796" y="2184570"/>
            <a:ext cx="826208"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chemeClr val="accent3"/>
                </a:solidFill>
                <a:latin typeface="Arial"/>
                <a:ea typeface="Arial"/>
                <a:cs typeface="Arial"/>
                <a:sym typeface="Arial"/>
              </a:rPr>
              <a:t>-ay</a:t>
            </a:r>
            <a:endParaRPr/>
          </a:p>
        </p:txBody>
      </p:sp>
      <p:sp>
        <p:nvSpPr>
          <p:cNvPr id="175" name="Google Shape;175;p14"/>
          <p:cNvSpPr txBox="1"/>
          <p:nvPr/>
        </p:nvSpPr>
        <p:spPr>
          <a:xfrm>
            <a:off x="5565072" y="2201104"/>
            <a:ext cx="521208"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3200">
                <a:solidFill>
                  <a:schemeClr val="dk2"/>
                </a:solidFill>
                <a:latin typeface="Arial"/>
                <a:ea typeface="Arial"/>
                <a:cs typeface="Arial"/>
                <a:sym typeface="Arial"/>
              </a:rPr>
              <a:t>?</a:t>
            </a:r>
            <a:endParaRPr/>
          </a:p>
        </p:txBody>
      </p:sp>
      <p:sp>
        <p:nvSpPr>
          <p:cNvPr id="176" name="Google Shape;176;p14"/>
          <p:cNvSpPr txBox="1"/>
          <p:nvPr/>
        </p:nvSpPr>
        <p:spPr>
          <a:xfrm>
            <a:off x="3381644" y="3298009"/>
            <a:ext cx="826208"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chemeClr val="accent3"/>
                </a:solidFill>
                <a:latin typeface="Arial"/>
                <a:ea typeface="Arial"/>
                <a:cs typeface="Arial"/>
                <a:sym typeface="Arial"/>
              </a:rPr>
              <a:t>c</a:t>
            </a:r>
            <a:endParaRPr/>
          </a:p>
        </p:txBody>
      </p:sp>
      <p:sp>
        <p:nvSpPr>
          <p:cNvPr id="177" name="Google Shape;177;p14"/>
          <p:cNvSpPr txBox="1"/>
          <p:nvPr/>
        </p:nvSpPr>
        <p:spPr>
          <a:xfrm>
            <a:off x="3617324" y="3298007"/>
            <a:ext cx="826208"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chemeClr val="accent3"/>
                </a:solidFill>
                <a:latin typeface="Arial"/>
                <a:ea typeface="Arial"/>
                <a:cs typeface="Arial"/>
                <a:sym typeface="Arial"/>
              </a:rPr>
              <a:t>-oa</a:t>
            </a:r>
            <a:endParaRPr b="1" sz="3200">
              <a:solidFill>
                <a:schemeClr val="accent3"/>
              </a:solidFill>
              <a:latin typeface="Arial"/>
              <a:ea typeface="Arial"/>
              <a:cs typeface="Arial"/>
              <a:sym typeface="Arial"/>
            </a:endParaRPr>
          </a:p>
        </p:txBody>
      </p:sp>
      <p:sp>
        <p:nvSpPr>
          <p:cNvPr id="178" name="Google Shape;178;p14"/>
          <p:cNvSpPr txBox="1"/>
          <p:nvPr/>
        </p:nvSpPr>
        <p:spPr>
          <a:xfrm>
            <a:off x="4201442" y="3298007"/>
            <a:ext cx="826208"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chemeClr val="accent3"/>
                </a:solidFill>
                <a:latin typeface="Arial"/>
                <a:ea typeface="Arial"/>
                <a:cs typeface="Arial"/>
                <a:sym typeface="Arial"/>
              </a:rPr>
              <a:t>-t</a:t>
            </a:r>
            <a:endParaRPr/>
          </a:p>
        </p:txBody>
      </p:sp>
      <p:sp>
        <p:nvSpPr>
          <p:cNvPr id="179" name="Google Shape;179;p14"/>
          <p:cNvSpPr txBox="1"/>
          <p:nvPr/>
        </p:nvSpPr>
        <p:spPr>
          <a:xfrm>
            <a:off x="4469109" y="3298007"/>
            <a:ext cx="521208"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3200">
                <a:solidFill>
                  <a:schemeClr val="dk2"/>
                </a:solidFill>
                <a:latin typeface="Arial"/>
                <a:ea typeface="Arial"/>
                <a:cs typeface="Arial"/>
                <a:sym typeface="Arial"/>
              </a:rPr>
              <a:t>.</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5">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5">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5">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5">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5">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5">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7"/>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8"/>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9"/>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0"/>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71"/>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2"/>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3"/>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4"/>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75"/>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6"/>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7"/>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8"/>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79"/>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15"/>
          <p:cNvSpPr txBox="1"/>
          <p:nvPr>
            <p:ph type="ctrTitle"/>
          </p:nvPr>
        </p:nvSpPr>
        <p:spPr>
          <a:xfrm>
            <a:off x="4067944" y="4221088"/>
            <a:ext cx="5076056" cy="1181993"/>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None/>
            </a:pPr>
            <a:r>
              <a:rPr i="1" lang="en-US"/>
              <a:t>Read Write Inc. </a:t>
            </a:r>
            <a:r>
              <a:rPr lang="en-US"/>
              <a:t>Phonics </a:t>
            </a:r>
            <a:br>
              <a:rPr lang="en-US"/>
            </a:br>
            <a:r>
              <a:rPr lang="en-US"/>
              <a:t>Parents’ Meeting</a:t>
            </a:r>
            <a:br>
              <a:rPr lang="en-US"/>
            </a:br>
            <a:r>
              <a:rPr lang="en-US"/>
              <a:t>Listening to your child read</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16"/>
          <p:cNvSpPr txBox="1"/>
          <p:nvPr>
            <p:ph type="title"/>
          </p:nvPr>
        </p:nvSpPr>
        <p:spPr>
          <a:xfrm>
            <a:off x="323528" y="260649"/>
            <a:ext cx="7478713" cy="864096"/>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None/>
            </a:pPr>
            <a:r>
              <a:rPr lang="en-US"/>
              <a:t>‘Three with me, four at home’</a:t>
            </a:r>
            <a:endParaRPr/>
          </a:p>
        </p:txBody>
      </p:sp>
      <p:sp>
        <p:nvSpPr>
          <p:cNvPr id="192" name="Google Shape;192;p16"/>
          <p:cNvSpPr txBox="1"/>
          <p:nvPr>
            <p:ph idx="1" type="body"/>
          </p:nvPr>
        </p:nvSpPr>
        <p:spPr>
          <a:xfrm>
            <a:off x="323528" y="1196752"/>
            <a:ext cx="8639175" cy="5661248"/>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2"/>
              </a:buClr>
              <a:buSzPts val="3200"/>
              <a:buFont typeface="Noto Sans Symbols"/>
              <a:buNone/>
            </a:pPr>
            <a:r>
              <a:t/>
            </a:r>
            <a:endParaRPr/>
          </a:p>
          <a:p>
            <a:pPr indent="0" lvl="0" marL="0" rtl="0" algn="ctr">
              <a:lnSpc>
                <a:spcPct val="90000"/>
              </a:lnSpc>
              <a:spcBef>
                <a:spcPts val="640"/>
              </a:spcBef>
              <a:spcAft>
                <a:spcPts val="0"/>
              </a:spcAft>
              <a:buClr>
                <a:schemeClr val="dk2"/>
              </a:buClr>
              <a:buSzPts val="3200"/>
              <a:buFont typeface="Noto Sans Symbols"/>
              <a:buNone/>
            </a:pPr>
            <a:r>
              <a:rPr lang="en-US"/>
              <a:t>Accuracy</a:t>
            </a:r>
            <a:endParaRPr/>
          </a:p>
          <a:p>
            <a:pPr indent="0" lvl="0" marL="0" rtl="0" algn="ctr">
              <a:lnSpc>
                <a:spcPct val="90000"/>
              </a:lnSpc>
              <a:spcBef>
                <a:spcPts val="640"/>
              </a:spcBef>
              <a:spcAft>
                <a:spcPts val="0"/>
              </a:spcAft>
              <a:buClr>
                <a:schemeClr val="dk2"/>
              </a:buClr>
              <a:buSzPts val="3200"/>
              <a:buFont typeface="Noto Sans Symbols"/>
              <a:buNone/>
            </a:pPr>
            <a:r>
              <a:t/>
            </a:r>
            <a:endParaRPr/>
          </a:p>
          <a:p>
            <a:pPr indent="0" lvl="0" marL="0" rtl="0" algn="ctr">
              <a:lnSpc>
                <a:spcPct val="90000"/>
              </a:lnSpc>
              <a:spcBef>
                <a:spcPts val="640"/>
              </a:spcBef>
              <a:spcAft>
                <a:spcPts val="0"/>
              </a:spcAft>
              <a:buClr>
                <a:schemeClr val="dk2"/>
              </a:buClr>
              <a:buSzPts val="3200"/>
              <a:buFont typeface="Noto Sans Symbols"/>
              <a:buNone/>
            </a:pPr>
            <a:r>
              <a:rPr lang="en-US"/>
              <a:t>Fluency</a:t>
            </a:r>
            <a:endParaRPr/>
          </a:p>
          <a:p>
            <a:pPr indent="0" lvl="0" marL="0" rtl="0" algn="ctr">
              <a:lnSpc>
                <a:spcPct val="90000"/>
              </a:lnSpc>
              <a:spcBef>
                <a:spcPts val="640"/>
              </a:spcBef>
              <a:spcAft>
                <a:spcPts val="0"/>
              </a:spcAft>
              <a:buClr>
                <a:schemeClr val="dk2"/>
              </a:buClr>
              <a:buSzPts val="3200"/>
              <a:buFont typeface="Noto Sans Symbols"/>
              <a:buNone/>
            </a:pPr>
            <a:r>
              <a:t/>
            </a:r>
            <a:endParaRPr/>
          </a:p>
          <a:p>
            <a:pPr indent="0" lvl="0" marL="0" rtl="0" algn="ctr">
              <a:lnSpc>
                <a:spcPct val="90000"/>
              </a:lnSpc>
              <a:spcBef>
                <a:spcPts val="640"/>
              </a:spcBef>
              <a:spcAft>
                <a:spcPts val="0"/>
              </a:spcAft>
              <a:buClr>
                <a:schemeClr val="dk2"/>
              </a:buClr>
              <a:buSzPts val="3200"/>
              <a:buFont typeface="Noto Sans Symbols"/>
              <a:buNone/>
            </a:pPr>
            <a:r>
              <a:rPr lang="en-US"/>
              <a:t>Comprehension</a:t>
            </a:r>
            <a:endParaRPr/>
          </a:p>
          <a:p>
            <a:pPr indent="0" lvl="0" marL="0" rtl="0" algn="ctr">
              <a:lnSpc>
                <a:spcPct val="90000"/>
              </a:lnSpc>
              <a:spcBef>
                <a:spcPts val="640"/>
              </a:spcBef>
              <a:spcAft>
                <a:spcPts val="0"/>
              </a:spcAft>
              <a:buClr>
                <a:schemeClr val="dk2"/>
              </a:buClr>
              <a:buSzPts val="3200"/>
              <a:buFont typeface="Noto Sans Symbols"/>
              <a:buNone/>
            </a:pPr>
            <a:r>
              <a:t/>
            </a:r>
            <a:endParaRPr/>
          </a:p>
          <a:p>
            <a:pPr indent="0" lvl="0" marL="0" rtl="0" algn="ctr">
              <a:lnSpc>
                <a:spcPct val="90000"/>
              </a:lnSpc>
              <a:spcBef>
                <a:spcPts val="640"/>
              </a:spcBef>
              <a:spcAft>
                <a:spcPts val="0"/>
              </a:spcAft>
              <a:buClr>
                <a:schemeClr val="dk2"/>
              </a:buClr>
              <a:buSzPts val="3200"/>
              <a:buFont typeface="Noto Sans Symbols"/>
              <a:buNone/>
            </a:pPr>
            <a:r>
              <a:rPr lang="en-US"/>
              <a:t>Read and enjoy at home</a:t>
            </a:r>
            <a:endParaRPr/>
          </a:p>
          <a:p>
            <a:pPr indent="0" lvl="0" marL="0" rtl="0" algn="l">
              <a:lnSpc>
                <a:spcPct val="90000"/>
              </a:lnSpc>
              <a:spcBef>
                <a:spcPts val="480"/>
              </a:spcBef>
              <a:spcAft>
                <a:spcPts val="0"/>
              </a:spcAft>
              <a:buClr>
                <a:schemeClr val="dk2"/>
              </a:buClr>
              <a:buSzPts val="2400"/>
              <a:buFont typeface="Noto Sans Symbols"/>
              <a:buNone/>
            </a:pPr>
            <a:r>
              <a:t/>
            </a:r>
            <a:endParaRPr sz="2400"/>
          </a:p>
          <a:p>
            <a:pPr indent="0" lvl="0" marL="0" rtl="0" algn="l">
              <a:lnSpc>
                <a:spcPct val="90000"/>
              </a:lnSpc>
              <a:spcBef>
                <a:spcPts val="480"/>
              </a:spcBef>
              <a:spcAft>
                <a:spcPts val="0"/>
              </a:spcAft>
              <a:buClr>
                <a:schemeClr val="dk2"/>
              </a:buClr>
              <a:buSzPts val="2400"/>
              <a:buFont typeface="Noto Sans Symbols"/>
              <a:buNone/>
            </a:pPr>
            <a:r>
              <a:t/>
            </a:r>
            <a:endParaRPr i="1" sz="2400">
              <a:latin typeface="Arimo"/>
              <a:ea typeface="Arimo"/>
              <a:cs typeface="Arimo"/>
              <a:sym typeface="Arimo"/>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pic>
        <p:nvPicPr>
          <p:cNvPr id="198" name="Google Shape;198;p17"/>
          <p:cNvPicPr preferRelativeResize="0"/>
          <p:nvPr/>
        </p:nvPicPr>
        <p:blipFill rotWithShape="1">
          <a:blip r:embed="rId3">
            <a:alphaModFix/>
          </a:blip>
          <a:srcRect b="0" l="0" r="0" t="0"/>
          <a:stretch/>
        </p:blipFill>
        <p:spPr>
          <a:xfrm>
            <a:off x="1043608" y="1700808"/>
            <a:ext cx="1636550" cy="1190089"/>
          </a:xfrm>
          <a:prstGeom prst="rect">
            <a:avLst/>
          </a:prstGeom>
          <a:noFill/>
          <a:ln cap="flat" cmpd="sng" w="9525">
            <a:solidFill>
              <a:schemeClr val="accent5"/>
            </a:solidFill>
            <a:prstDash val="solid"/>
            <a:round/>
            <a:headEnd len="sm" w="sm" type="none"/>
            <a:tailEnd len="sm" w="sm" type="none"/>
          </a:ln>
        </p:spPr>
      </p:pic>
      <p:pic>
        <p:nvPicPr>
          <p:cNvPr id="199" name="Google Shape;199;p17"/>
          <p:cNvPicPr preferRelativeResize="0"/>
          <p:nvPr/>
        </p:nvPicPr>
        <p:blipFill rotWithShape="1">
          <a:blip r:embed="rId4">
            <a:alphaModFix/>
          </a:blip>
          <a:srcRect b="0" l="0" r="0" t="0"/>
          <a:stretch/>
        </p:blipFill>
        <p:spPr>
          <a:xfrm>
            <a:off x="3419872" y="5013176"/>
            <a:ext cx="2244402" cy="1692797"/>
          </a:xfrm>
          <a:prstGeom prst="rect">
            <a:avLst/>
          </a:prstGeom>
          <a:noFill/>
          <a:ln>
            <a:noFill/>
          </a:ln>
        </p:spPr>
      </p:pic>
      <p:sp>
        <p:nvSpPr>
          <p:cNvPr id="200" name="Google Shape;200;p17"/>
          <p:cNvSpPr txBox="1"/>
          <p:nvPr>
            <p:ph type="title"/>
          </p:nvPr>
        </p:nvSpPr>
        <p:spPr>
          <a:xfrm>
            <a:off x="323528" y="260649"/>
            <a:ext cx="7478713" cy="864096"/>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None/>
            </a:pPr>
            <a:r>
              <a:rPr lang="en-US"/>
              <a:t>After the third read…</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18"/>
          <p:cNvSpPr txBox="1"/>
          <p:nvPr>
            <p:ph type="title"/>
          </p:nvPr>
        </p:nvSpPr>
        <p:spPr>
          <a:xfrm>
            <a:off x="323528" y="260649"/>
            <a:ext cx="8268022" cy="864096"/>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None/>
            </a:pPr>
            <a:r>
              <a:rPr lang="en-US"/>
              <a:t>‘Special Friends’, ‘Fred Talk’, read the word</a:t>
            </a:r>
            <a:endParaRPr/>
          </a:p>
        </p:txBody>
      </p:sp>
      <p:pic>
        <p:nvPicPr>
          <p:cNvPr id="207" name="Google Shape;207;p18"/>
          <p:cNvPicPr preferRelativeResize="0"/>
          <p:nvPr/>
        </p:nvPicPr>
        <p:blipFill rotWithShape="1">
          <a:blip r:embed="rId3">
            <a:alphaModFix/>
          </a:blip>
          <a:srcRect b="0" l="0" r="0" t="0"/>
          <a:stretch/>
        </p:blipFill>
        <p:spPr>
          <a:xfrm>
            <a:off x="2522155" y="1490269"/>
            <a:ext cx="4099689" cy="1938731"/>
          </a:xfrm>
          <a:prstGeom prst="rect">
            <a:avLst/>
          </a:prstGeom>
          <a:noFill/>
          <a:ln cap="flat" cmpd="sng" w="9525">
            <a:solidFill>
              <a:schemeClr val="dk1"/>
            </a:solidFill>
            <a:prstDash val="solid"/>
            <a:round/>
            <a:headEnd len="sm" w="sm" type="none"/>
            <a:tailEnd len="sm" w="sm" type="none"/>
          </a:ln>
        </p:spPr>
      </p:pic>
      <p:pic>
        <p:nvPicPr>
          <p:cNvPr id="208" name="Google Shape;208;p18"/>
          <p:cNvPicPr preferRelativeResize="0"/>
          <p:nvPr/>
        </p:nvPicPr>
        <p:blipFill rotWithShape="1">
          <a:blip r:embed="rId4">
            <a:alphaModFix/>
          </a:blip>
          <a:srcRect b="0" l="0" r="0" t="0"/>
          <a:stretch/>
        </p:blipFill>
        <p:spPr>
          <a:xfrm>
            <a:off x="2522155" y="3713613"/>
            <a:ext cx="4056943" cy="2879121"/>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19"/>
          <p:cNvSpPr txBox="1"/>
          <p:nvPr>
            <p:ph type="title"/>
          </p:nvPr>
        </p:nvSpPr>
        <p:spPr>
          <a:xfrm>
            <a:off x="323528" y="260649"/>
            <a:ext cx="7478713" cy="864096"/>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None/>
            </a:pPr>
            <a:r>
              <a:rPr lang="en-US"/>
              <a:t>Red Words</a:t>
            </a:r>
            <a:endParaRPr/>
          </a:p>
        </p:txBody>
      </p:sp>
      <p:pic>
        <p:nvPicPr>
          <p:cNvPr id="215" name="Google Shape;215;p19"/>
          <p:cNvPicPr preferRelativeResize="0"/>
          <p:nvPr>
            <p:ph idx="1" type="body"/>
          </p:nvPr>
        </p:nvPicPr>
        <p:blipFill rotWithShape="1">
          <a:blip r:embed="rId3">
            <a:alphaModFix/>
          </a:blip>
          <a:srcRect b="0" l="0" r="0" t="0"/>
          <a:stretch/>
        </p:blipFill>
        <p:spPr>
          <a:xfrm>
            <a:off x="2017081" y="3357051"/>
            <a:ext cx="4599316" cy="2941638"/>
          </a:xfrm>
          <a:prstGeom prst="rect">
            <a:avLst/>
          </a:prstGeom>
          <a:noFill/>
          <a:ln>
            <a:noFill/>
          </a:ln>
        </p:spPr>
      </p:pic>
      <p:pic>
        <p:nvPicPr>
          <p:cNvPr id="216" name="Google Shape;216;p19"/>
          <p:cNvPicPr preferRelativeResize="0"/>
          <p:nvPr/>
        </p:nvPicPr>
        <p:blipFill rotWithShape="1">
          <a:blip r:embed="rId4">
            <a:alphaModFix/>
          </a:blip>
          <a:srcRect b="1901" l="7890" r="3172" t="0"/>
          <a:stretch/>
        </p:blipFill>
        <p:spPr>
          <a:xfrm>
            <a:off x="1157467" y="1546333"/>
            <a:ext cx="3040011" cy="1544108"/>
          </a:xfrm>
          <a:prstGeom prst="rect">
            <a:avLst/>
          </a:prstGeom>
          <a:noFill/>
          <a:ln cap="flat" cmpd="sng" w="9525">
            <a:solidFill>
              <a:schemeClr val="dk1"/>
            </a:solidFill>
            <a:prstDash val="solid"/>
            <a:round/>
            <a:headEnd len="sm" w="sm" type="none"/>
            <a:tailEnd len="sm" w="sm" type="none"/>
          </a:ln>
        </p:spPr>
      </p:pic>
      <p:pic>
        <p:nvPicPr>
          <p:cNvPr id="217" name="Google Shape;217;p19"/>
          <p:cNvPicPr preferRelativeResize="0"/>
          <p:nvPr/>
        </p:nvPicPr>
        <p:blipFill rotWithShape="1">
          <a:blip r:embed="rId5">
            <a:alphaModFix/>
          </a:blip>
          <a:srcRect b="7279" l="0" r="6712" t="4602"/>
          <a:stretch/>
        </p:blipFill>
        <p:spPr>
          <a:xfrm>
            <a:off x="4946524" y="1546333"/>
            <a:ext cx="3040009" cy="1544107"/>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sp>
        <p:nvSpPr>
          <p:cNvPr id="223" name="Google Shape;223;p20"/>
          <p:cNvSpPr txBox="1"/>
          <p:nvPr>
            <p:ph type="title"/>
          </p:nvPr>
        </p:nvSpPr>
        <p:spPr>
          <a:xfrm>
            <a:off x="323528" y="260649"/>
            <a:ext cx="7478713" cy="864096"/>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None/>
            </a:pPr>
            <a:r>
              <a:rPr lang="en-US"/>
              <a:t>Book Bag Books</a:t>
            </a:r>
            <a:endParaRPr/>
          </a:p>
        </p:txBody>
      </p:sp>
      <p:sp>
        <p:nvSpPr>
          <p:cNvPr id="224" name="Google Shape;224;p20"/>
          <p:cNvSpPr/>
          <p:nvPr/>
        </p:nvSpPr>
        <p:spPr>
          <a:xfrm>
            <a:off x="323528" y="1399847"/>
            <a:ext cx="8820472" cy="2677656"/>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rgbClr val="6C6869"/>
              </a:buClr>
              <a:buSzPts val="2800"/>
              <a:buFont typeface="Arial"/>
              <a:buChar char="•"/>
            </a:pPr>
            <a:r>
              <a:rPr lang="en-US" sz="2800">
                <a:solidFill>
                  <a:srgbClr val="6C6869"/>
                </a:solidFill>
                <a:latin typeface="Arial"/>
                <a:ea typeface="Arial"/>
                <a:cs typeface="Arial"/>
                <a:sym typeface="Arial"/>
              </a:rPr>
              <a:t>Extra reading practice at home</a:t>
            </a:r>
            <a:endParaRPr/>
          </a:p>
          <a:p>
            <a:pPr indent="-285750" lvl="0" marL="285750" marR="0" rtl="0" algn="l">
              <a:spcBef>
                <a:spcPts val="0"/>
              </a:spcBef>
              <a:spcAft>
                <a:spcPts val="0"/>
              </a:spcAft>
              <a:buClr>
                <a:srgbClr val="6C6869"/>
              </a:buClr>
              <a:buSzPts val="2800"/>
              <a:buFont typeface="Arial"/>
              <a:buChar char="•"/>
            </a:pPr>
            <a:r>
              <a:rPr lang="en-US" sz="2800">
                <a:solidFill>
                  <a:srgbClr val="6C6869"/>
                </a:solidFill>
                <a:latin typeface="Arial"/>
                <a:ea typeface="Arial"/>
                <a:cs typeface="Arial"/>
                <a:sym typeface="Arial"/>
              </a:rPr>
              <a:t>Uniquely matched to the </a:t>
            </a:r>
            <a:r>
              <a:rPr i="1" lang="en-US" sz="2800">
                <a:solidFill>
                  <a:srgbClr val="6C6869"/>
                </a:solidFill>
                <a:latin typeface="Arial"/>
                <a:ea typeface="Arial"/>
                <a:cs typeface="Arial"/>
                <a:sym typeface="Arial"/>
              </a:rPr>
              <a:t>Read Write Inc.</a:t>
            </a:r>
            <a:r>
              <a:rPr lang="en-US" sz="2800">
                <a:solidFill>
                  <a:srgbClr val="6C6869"/>
                </a:solidFill>
                <a:latin typeface="Arial"/>
                <a:ea typeface="Arial"/>
                <a:cs typeface="Arial"/>
                <a:sym typeface="Arial"/>
              </a:rPr>
              <a:t> Phonics Storybooks.</a:t>
            </a:r>
            <a:endParaRPr/>
          </a:p>
          <a:p>
            <a:pPr indent="-285750" lvl="0" marL="285750" marR="0" rtl="0" algn="l">
              <a:spcBef>
                <a:spcPts val="0"/>
              </a:spcBef>
              <a:spcAft>
                <a:spcPts val="0"/>
              </a:spcAft>
              <a:buClr>
                <a:srgbClr val="6C6869"/>
              </a:buClr>
              <a:buSzPts val="2800"/>
              <a:buFont typeface="Arial"/>
              <a:buChar char="•"/>
            </a:pPr>
            <a:r>
              <a:rPr lang="en-US" sz="2800">
                <a:solidFill>
                  <a:srgbClr val="6C6869"/>
                </a:solidFill>
                <a:latin typeface="Arial"/>
                <a:ea typeface="Arial"/>
                <a:cs typeface="Arial"/>
                <a:sym typeface="Arial"/>
              </a:rPr>
              <a:t>Reinforce children's learning of phonics at the appropriate level.</a:t>
            </a:r>
            <a:endParaRPr/>
          </a:p>
          <a:p>
            <a:pPr indent="-285750" lvl="0" marL="285750" marR="0" rtl="0" algn="l">
              <a:spcBef>
                <a:spcPts val="0"/>
              </a:spcBef>
              <a:spcAft>
                <a:spcPts val="0"/>
              </a:spcAft>
              <a:buClr>
                <a:srgbClr val="6C6869"/>
              </a:buClr>
              <a:buSzPts val="2800"/>
              <a:buFont typeface="Arial"/>
              <a:buChar char="•"/>
            </a:pPr>
            <a:r>
              <a:rPr lang="en-US" sz="2800">
                <a:solidFill>
                  <a:srgbClr val="6C6869"/>
                </a:solidFill>
                <a:latin typeface="Arial"/>
                <a:ea typeface="Arial"/>
                <a:cs typeface="Arial"/>
                <a:sym typeface="Arial"/>
              </a:rPr>
              <a:t>Helps to make even faster progress in reading.</a:t>
            </a:r>
            <a:endParaRPr sz="2800">
              <a:solidFill>
                <a:schemeClr val="dk1"/>
              </a:solidFill>
              <a:latin typeface="Arial"/>
              <a:ea typeface="Arial"/>
              <a:cs typeface="Arial"/>
              <a:sym typeface="Arial"/>
            </a:endParaRPr>
          </a:p>
        </p:txBody>
      </p:sp>
      <p:pic>
        <p:nvPicPr>
          <p:cNvPr id="225" name="Google Shape;225;p20"/>
          <p:cNvPicPr preferRelativeResize="0"/>
          <p:nvPr/>
        </p:nvPicPr>
        <p:blipFill rotWithShape="1">
          <a:blip r:embed="rId3">
            <a:alphaModFix/>
          </a:blip>
          <a:srcRect b="0" l="0" r="0" t="0"/>
          <a:stretch/>
        </p:blipFill>
        <p:spPr>
          <a:xfrm>
            <a:off x="671886" y="4455845"/>
            <a:ext cx="1310959" cy="1719048"/>
          </a:xfrm>
          <a:prstGeom prst="rect">
            <a:avLst/>
          </a:prstGeom>
          <a:noFill/>
          <a:ln>
            <a:noFill/>
          </a:ln>
        </p:spPr>
      </p:pic>
      <p:pic>
        <p:nvPicPr>
          <p:cNvPr id="226" name="Google Shape;226;p20"/>
          <p:cNvPicPr preferRelativeResize="0"/>
          <p:nvPr/>
        </p:nvPicPr>
        <p:blipFill rotWithShape="1">
          <a:blip r:embed="rId4">
            <a:alphaModFix/>
          </a:blip>
          <a:srcRect b="0" l="0" r="0" t="0"/>
          <a:stretch/>
        </p:blipFill>
        <p:spPr>
          <a:xfrm>
            <a:off x="2232871" y="4455845"/>
            <a:ext cx="1321691" cy="1719048"/>
          </a:xfrm>
          <a:prstGeom prst="rect">
            <a:avLst/>
          </a:prstGeom>
          <a:noFill/>
          <a:ln>
            <a:noFill/>
          </a:ln>
        </p:spPr>
      </p:pic>
      <p:pic>
        <p:nvPicPr>
          <p:cNvPr id="227" name="Google Shape;227;p20"/>
          <p:cNvPicPr preferRelativeResize="0"/>
          <p:nvPr/>
        </p:nvPicPr>
        <p:blipFill rotWithShape="1">
          <a:blip r:embed="rId5">
            <a:alphaModFix/>
          </a:blip>
          <a:srcRect b="0" l="0" r="0" t="0"/>
          <a:stretch/>
        </p:blipFill>
        <p:spPr>
          <a:xfrm>
            <a:off x="3790038" y="4455845"/>
            <a:ext cx="1322182" cy="1719048"/>
          </a:xfrm>
          <a:prstGeom prst="rect">
            <a:avLst/>
          </a:prstGeom>
          <a:noFill/>
          <a:ln>
            <a:noFill/>
          </a:ln>
        </p:spPr>
      </p:pic>
      <p:pic>
        <p:nvPicPr>
          <p:cNvPr id="228" name="Google Shape;228;p20"/>
          <p:cNvPicPr preferRelativeResize="0"/>
          <p:nvPr/>
        </p:nvPicPr>
        <p:blipFill rotWithShape="1">
          <a:blip r:embed="rId6">
            <a:alphaModFix/>
          </a:blip>
          <a:srcRect b="0" l="0" r="0" t="0"/>
          <a:stretch/>
        </p:blipFill>
        <p:spPr>
          <a:xfrm>
            <a:off x="5347696" y="4455845"/>
            <a:ext cx="1323816" cy="1719048"/>
          </a:xfrm>
          <a:prstGeom prst="rect">
            <a:avLst/>
          </a:prstGeom>
          <a:noFill/>
          <a:ln>
            <a:noFill/>
          </a:ln>
        </p:spPr>
      </p:pic>
      <p:pic>
        <p:nvPicPr>
          <p:cNvPr id="229" name="Google Shape;229;p20"/>
          <p:cNvPicPr preferRelativeResize="0"/>
          <p:nvPr/>
        </p:nvPicPr>
        <p:blipFill rotWithShape="1">
          <a:blip r:embed="rId7">
            <a:alphaModFix/>
          </a:blip>
          <a:srcRect b="0" l="0" r="0" t="0"/>
          <a:stretch/>
        </p:blipFill>
        <p:spPr>
          <a:xfrm>
            <a:off x="6906988" y="4455844"/>
            <a:ext cx="1320060" cy="1719049"/>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24">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24">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24">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24">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25"/>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226"/>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227"/>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228"/>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229"/>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4" name="Shape 234"/>
        <p:cNvGrpSpPr/>
        <p:nvPr/>
      </p:nvGrpSpPr>
      <p:grpSpPr>
        <a:xfrm>
          <a:off x="0" y="0"/>
          <a:ext cx="0" cy="0"/>
          <a:chOff x="0" y="0"/>
          <a:chExt cx="0" cy="0"/>
        </a:xfrm>
      </p:grpSpPr>
      <p:sp>
        <p:nvSpPr>
          <p:cNvPr id="235" name="Google Shape;235;p21"/>
          <p:cNvSpPr txBox="1"/>
          <p:nvPr>
            <p:ph type="title"/>
          </p:nvPr>
        </p:nvSpPr>
        <p:spPr>
          <a:xfrm>
            <a:off x="323528" y="260649"/>
            <a:ext cx="7478713" cy="864096"/>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None/>
            </a:pPr>
            <a:r>
              <a:rPr lang="en-US"/>
              <a:t>What can you do?</a:t>
            </a:r>
            <a:endParaRPr/>
          </a:p>
        </p:txBody>
      </p:sp>
      <p:sp>
        <p:nvSpPr>
          <p:cNvPr id="236" name="Google Shape;236;p21"/>
          <p:cNvSpPr txBox="1"/>
          <p:nvPr>
            <p:ph idx="1" type="body"/>
          </p:nvPr>
        </p:nvSpPr>
        <p:spPr>
          <a:xfrm>
            <a:off x="323528" y="1196752"/>
            <a:ext cx="8639175" cy="5040560"/>
          </a:xfrm>
          <a:prstGeom prst="rect">
            <a:avLst/>
          </a:prstGeom>
          <a:noFill/>
          <a:ln>
            <a:noFill/>
          </a:ln>
        </p:spPr>
        <p:txBody>
          <a:bodyPr anchorCtr="0" anchor="t" bIns="45700" lIns="91425" spcFirstLastPara="1" rIns="91425" wrap="square" tIns="45700">
            <a:noAutofit/>
          </a:bodyPr>
          <a:lstStyle/>
          <a:p>
            <a:pPr indent="-457200" lvl="0" marL="457200" rtl="0" algn="l">
              <a:lnSpc>
                <a:spcPct val="90000"/>
              </a:lnSpc>
              <a:spcBef>
                <a:spcPts val="0"/>
              </a:spcBef>
              <a:spcAft>
                <a:spcPts val="0"/>
              </a:spcAft>
              <a:buClr>
                <a:schemeClr val="dk2"/>
              </a:buClr>
              <a:buSzPts val="3200"/>
              <a:buFont typeface="Arial"/>
              <a:buChar char="•"/>
            </a:pPr>
            <a:r>
              <a:rPr lang="en-US"/>
              <a:t>Listen to your child read the same Storybook again and again </a:t>
            </a:r>
            <a:endParaRPr/>
          </a:p>
          <a:p>
            <a:pPr indent="-457200" lvl="0" marL="457200" rtl="0" algn="l">
              <a:lnSpc>
                <a:spcPct val="90000"/>
              </a:lnSpc>
              <a:spcBef>
                <a:spcPts val="640"/>
              </a:spcBef>
              <a:spcAft>
                <a:spcPts val="0"/>
              </a:spcAft>
              <a:buClr>
                <a:schemeClr val="dk2"/>
              </a:buClr>
              <a:buSzPts val="3200"/>
              <a:buFont typeface="Arial"/>
              <a:buChar char="•"/>
            </a:pPr>
            <a:r>
              <a:rPr lang="en-US"/>
              <a:t>Encourage them to use ’Special Friends’, ‘Fred Talk’, ‘read the word’</a:t>
            </a:r>
            <a:endParaRPr/>
          </a:p>
          <a:p>
            <a:pPr indent="-457200" lvl="0" marL="457200" rtl="0" algn="l">
              <a:lnSpc>
                <a:spcPct val="90000"/>
              </a:lnSpc>
              <a:spcBef>
                <a:spcPts val="640"/>
              </a:spcBef>
              <a:spcAft>
                <a:spcPts val="0"/>
              </a:spcAft>
              <a:buClr>
                <a:schemeClr val="dk2"/>
              </a:buClr>
              <a:buSzPts val="3200"/>
              <a:buFont typeface="Arial"/>
              <a:buChar char="•"/>
            </a:pPr>
            <a:r>
              <a:rPr lang="en-US"/>
              <a:t>Discuss the story and encourage their storyteller voice.</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36">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36">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36">
                                            <p:txEl>
                                              <p:pRg end="2" st="2"/>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22"/>
          <p:cNvSpPr txBox="1"/>
          <p:nvPr>
            <p:ph type="title"/>
          </p:nvPr>
        </p:nvSpPr>
        <p:spPr>
          <a:xfrm>
            <a:off x="323528" y="260649"/>
            <a:ext cx="7478713" cy="864096"/>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None/>
            </a:pPr>
            <a:r>
              <a:rPr lang="en-US"/>
              <a:t>Repeated readings</a:t>
            </a:r>
            <a:br>
              <a:rPr lang="en-US"/>
            </a:br>
            <a:r>
              <a:rPr lang="en-US"/>
              <a:t>Again! Again!</a:t>
            </a:r>
            <a:endParaRPr/>
          </a:p>
        </p:txBody>
      </p:sp>
      <p:sp>
        <p:nvSpPr>
          <p:cNvPr id="244" name="Google Shape;244;p22"/>
          <p:cNvSpPr txBox="1"/>
          <p:nvPr>
            <p:ph idx="1" type="body"/>
          </p:nvPr>
        </p:nvSpPr>
        <p:spPr>
          <a:xfrm>
            <a:off x="212208" y="1202584"/>
            <a:ext cx="8091293" cy="1698848"/>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None/>
            </a:pPr>
            <a:r>
              <a:t/>
            </a:r>
            <a:endParaRPr/>
          </a:p>
          <a:p>
            <a:pPr indent="0" lvl="0" marL="0" rtl="0" algn="ctr">
              <a:lnSpc>
                <a:spcPct val="90000"/>
              </a:lnSpc>
              <a:spcBef>
                <a:spcPts val="640"/>
              </a:spcBef>
              <a:spcAft>
                <a:spcPts val="0"/>
              </a:spcAft>
              <a:buNone/>
            </a:pPr>
            <a:r>
              <a:rPr lang="en-US"/>
              <a:t>Children are wired to thrive on </a:t>
            </a:r>
            <a:r>
              <a:rPr b="1" lang="en-US"/>
              <a:t>repetition</a:t>
            </a:r>
            <a:endParaRPr/>
          </a:p>
          <a:p>
            <a:pPr indent="0" lvl="0" marL="0" rtl="0" algn="l">
              <a:lnSpc>
                <a:spcPct val="90000"/>
              </a:lnSpc>
              <a:spcBef>
                <a:spcPts val="640"/>
              </a:spcBef>
              <a:spcAft>
                <a:spcPts val="0"/>
              </a:spcAft>
              <a:buNone/>
            </a:pPr>
            <a:r>
              <a:t/>
            </a:r>
            <a:endParaRPr/>
          </a:p>
          <a:p>
            <a:pPr indent="0" lvl="0" marL="0" rtl="0" algn="l">
              <a:lnSpc>
                <a:spcPct val="90000"/>
              </a:lnSpc>
              <a:spcBef>
                <a:spcPts val="640"/>
              </a:spcBef>
              <a:spcAft>
                <a:spcPts val="0"/>
              </a:spcAft>
              <a:buNone/>
            </a:pPr>
            <a:r>
              <a:t/>
            </a:r>
            <a:endParaRPr>
              <a:solidFill>
                <a:schemeClr val="accent6"/>
              </a:solidFill>
            </a:endParaRPr>
          </a:p>
        </p:txBody>
      </p:sp>
      <p:grpSp>
        <p:nvGrpSpPr>
          <p:cNvPr id="245" name="Google Shape;245;p22"/>
          <p:cNvGrpSpPr/>
          <p:nvPr/>
        </p:nvGrpSpPr>
        <p:grpSpPr>
          <a:xfrm>
            <a:off x="347591" y="3719157"/>
            <a:ext cx="8552416" cy="2307383"/>
            <a:chOff x="1393441" y="3629109"/>
            <a:chExt cx="5833889" cy="1573943"/>
          </a:xfrm>
        </p:grpSpPr>
        <p:pic>
          <p:nvPicPr>
            <p:cNvPr descr="Screen Shot 2016-05-11 at 07.22.02.png" id="246" name="Google Shape;246;p22"/>
            <p:cNvPicPr preferRelativeResize="0"/>
            <p:nvPr/>
          </p:nvPicPr>
          <p:blipFill rotWithShape="1">
            <a:blip r:embed="rId3">
              <a:alphaModFix/>
            </a:blip>
            <a:srcRect b="0" l="0" r="0" t="0"/>
            <a:stretch/>
          </p:blipFill>
          <p:spPr>
            <a:xfrm>
              <a:off x="2676294" y="3970798"/>
              <a:ext cx="953908" cy="1232131"/>
            </a:xfrm>
            <a:prstGeom prst="rect">
              <a:avLst/>
            </a:prstGeom>
            <a:noFill/>
            <a:ln>
              <a:noFill/>
            </a:ln>
          </p:spPr>
        </p:pic>
        <p:pic>
          <p:nvPicPr>
            <p:cNvPr descr="Screen Shot 2016-05-11 at 07.23.31.png" id="247" name="Google Shape;247;p22"/>
            <p:cNvPicPr preferRelativeResize="0"/>
            <p:nvPr/>
          </p:nvPicPr>
          <p:blipFill rotWithShape="1">
            <a:blip r:embed="rId4">
              <a:alphaModFix/>
            </a:blip>
            <a:srcRect b="0" l="0" r="0" t="0"/>
            <a:stretch/>
          </p:blipFill>
          <p:spPr>
            <a:xfrm>
              <a:off x="3607954" y="3909855"/>
              <a:ext cx="1158845" cy="1293074"/>
            </a:xfrm>
            <a:prstGeom prst="rect">
              <a:avLst/>
            </a:prstGeom>
            <a:noFill/>
            <a:ln>
              <a:noFill/>
            </a:ln>
          </p:spPr>
        </p:pic>
        <p:pic>
          <p:nvPicPr>
            <p:cNvPr descr="Screen Shot 2016-05-11 at 07.23.57.png" id="248" name="Google Shape;248;p22"/>
            <p:cNvPicPr preferRelativeResize="0"/>
            <p:nvPr/>
          </p:nvPicPr>
          <p:blipFill rotWithShape="1">
            <a:blip r:embed="rId5">
              <a:alphaModFix/>
            </a:blip>
            <a:srcRect b="0" l="0" r="0" t="0"/>
            <a:stretch/>
          </p:blipFill>
          <p:spPr>
            <a:xfrm>
              <a:off x="5680529" y="3629109"/>
              <a:ext cx="1546801" cy="1564856"/>
            </a:xfrm>
            <a:prstGeom prst="rect">
              <a:avLst/>
            </a:prstGeom>
            <a:noFill/>
            <a:ln>
              <a:noFill/>
            </a:ln>
          </p:spPr>
        </p:pic>
        <p:pic>
          <p:nvPicPr>
            <p:cNvPr descr="Screen Shot 2016-09-29 at 14.52.06.png" id="249" name="Google Shape;249;p22"/>
            <p:cNvPicPr preferRelativeResize="0"/>
            <p:nvPr/>
          </p:nvPicPr>
          <p:blipFill rotWithShape="1">
            <a:blip r:embed="rId6">
              <a:alphaModFix/>
            </a:blip>
            <a:srcRect b="0" l="0" r="0" t="0"/>
            <a:stretch/>
          </p:blipFill>
          <p:spPr>
            <a:xfrm>
              <a:off x="4748869" y="4019386"/>
              <a:ext cx="931660" cy="1183666"/>
            </a:xfrm>
            <a:prstGeom prst="rect">
              <a:avLst/>
            </a:prstGeom>
            <a:noFill/>
            <a:ln>
              <a:noFill/>
            </a:ln>
          </p:spPr>
        </p:pic>
        <p:pic>
          <p:nvPicPr>
            <p:cNvPr descr="Screen Shot 2016-09-29 at 14.51.51.png" id="250" name="Google Shape;250;p22"/>
            <p:cNvPicPr preferRelativeResize="0"/>
            <p:nvPr/>
          </p:nvPicPr>
          <p:blipFill rotWithShape="1">
            <a:blip r:embed="rId7">
              <a:alphaModFix/>
            </a:blip>
            <a:srcRect b="0" l="0" r="0" t="0"/>
            <a:stretch/>
          </p:blipFill>
          <p:spPr>
            <a:xfrm>
              <a:off x="1393441" y="4122976"/>
              <a:ext cx="1282853" cy="1079953"/>
            </a:xfrm>
            <a:prstGeom prst="rect">
              <a:avLst/>
            </a:prstGeom>
            <a:noFill/>
            <a:ln>
              <a:noFill/>
            </a:ln>
          </p:spPr>
        </p:pic>
      </p:gr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23"/>
          <p:cNvSpPr txBox="1"/>
          <p:nvPr>
            <p:ph type="title"/>
          </p:nvPr>
        </p:nvSpPr>
        <p:spPr>
          <a:xfrm>
            <a:off x="323528" y="260649"/>
            <a:ext cx="7478713" cy="864096"/>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None/>
            </a:pPr>
            <a:r>
              <a:rPr lang="en-US"/>
              <a:t>10 things your child learns when you read aloud stories and poems every day</a:t>
            </a:r>
            <a:endParaRPr/>
          </a:p>
        </p:txBody>
      </p:sp>
      <p:sp>
        <p:nvSpPr>
          <p:cNvPr id="257" name="Google Shape;257;p23"/>
          <p:cNvSpPr txBox="1"/>
          <p:nvPr>
            <p:ph idx="1" type="body"/>
          </p:nvPr>
        </p:nvSpPr>
        <p:spPr>
          <a:xfrm>
            <a:off x="323528" y="1196752"/>
            <a:ext cx="8639175" cy="5661248"/>
          </a:xfrm>
          <a:prstGeom prst="rect">
            <a:avLst/>
          </a:prstGeom>
          <a:noFill/>
          <a:ln>
            <a:noFill/>
          </a:ln>
        </p:spPr>
        <p:txBody>
          <a:bodyPr anchorCtr="0" anchor="t" bIns="45700" lIns="91425" spcFirstLastPara="1" rIns="91425" wrap="square" tIns="45700">
            <a:noAutofit/>
          </a:bodyPr>
          <a:lstStyle/>
          <a:p>
            <a:pPr indent="-457200" lvl="0" marL="457200" rtl="0" algn="l">
              <a:lnSpc>
                <a:spcPct val="90000"/>
              </a:lnSpc>
              <a:spcBef>
                <a:spcPts val="0"/>
              </a:spcBef>
              <a:spcAft>
                <a:spcPts val="0"/>
              </a:spcAft>
              <a:buClr>
                <a:schemeClr val="dk2"/>
              </a:buClr>
              <a:buSzPts val="2400"/>
              <a:buFont typeface="Arial Black"/>
              <a:buAutoNum type="arabicPeriod"/>
            </a:pPr>
            <a:r>
              <a:rPr lang="en-US" sz="2400"/>
              <a:t>Sustain attention</a:t>
            </a:r>
            <a:endParaRPr/>
          </a:p>
          <a:p>
            <a:pPr indent="-457200" lvl="0" marL="457200" rtl="0" algn="l">
              <a:lnSpc>
                <a:spcPct val="90000"/>
              </a:lnSpc>
              <a:spcBef>
                <a:spcPts val="480"/>
              </a:spcBef>
              <a:spcAft>
                <a:spcPts val="0"/>
              </a:spcAft>
              <a:buClr>
                <a:schemeClr val="dk2"/>
              </a:buClr>
              <a:buSzPts val="2400"/>
              <a:buFont typeface="Arial Black"/>
              <a:buAutoNum type="arabicPeriod"/>
            </a:pPr>
            <a:r>
              <a:rPr lang="en-US" sz="2400"/>
              <a:t>Appreciate rhythm and rhyme</a:t>
            </a:r>
            <a:endParaRPr/>
          </a:p>
          <a:p>
            <a:pPr indent="-457200" lvl="0" marL="457200" rtl="0" algn="l">
              <a:lnSpc>
                <a:spcPct val="90000"/>
              </a:lnSpc>
              <a:spcBef>
                <a:spcPts val="480"/>
              </a:spcBef>
              <a:spcAft>
                <a:spcPts val="0"/>
              </a:spcAft>
              <a:buClr>
                <a:schemeClr val="dk2"/>
              </a:buClr>
              <a:buSzPts val="2400"/>
              <a:buFont typeface="Arial Black"/>
              <a:buAutoNum type="arabicPeriod"/>
            </a:pPr>
            <a:r>
              <a:rPr lang="en-US" sz="2400"/>
              <a:t>Build pictures in their minds from the words on the page</a:t>
            </a:r>
            <a:endParaRPr sz="2400"/>
          </a:p>
          <a:p>
            <a:pPr indent="-457200" lvl="0" marL="457200" rtl="0" algn="l">
              <a:lnSpc>
                <a:spcPct val="90000"/>
              </a:lnSpc>
              <a:spcBef>
                <a:spcPts val="480"/>
              </a:spcBef>
              <a:spcAft>
                <a:spcPts val="0"/>
              </a:spcAft>
              <a:buClr>
                <a:schemeClr val="dk2"/>
              </a:buClr>
              <a:buSzPts val="2400"/>
              <a:buFont typeface="Arial Black"/>
              <a:buAutoNum type="arabicPeriod"/>
            </a:pPr>
            <a:r>
              <a:rPr lang="en-US" sz="2400"/>
              <a:t>Understand humour and irony </a:t>
            </a:r>
            <a:endParaRPr sz="2400"/>
          </a:p>
          <a:p>
            <a:pPr indent="-457200" lvl="0" marL="457200" rtl="0" algn="l">
              <a:lnSpc>
                <a:spcPct val="90000"/>
              </a:lnSpc>
              <a:spcBef>
                <a:spcPts val="480"/>
              </a:spcBef>
              <a:spcAft>
                <a:spcPts val="0"/>
              </a:spcAft>
              <a:buClr>
                <a:schemeClr val="dk2"/>
              </a:buClr>
              <a:buSzPts val="2400"/>
              <a:buFont typeface="Arial Black"/>
              <a:buAutoNum type="arabicPeriod"/>
            </a:pPr>
            <a:r>
              <a:rPr lang="en-US" sz="2400"/>
              <a:t>Use new words and phrases in different contexts  - and later in writing</a:t>
            </a:r>
            <a:endParaRPr sz="2400"/>
          </a:p>
          <a:p>
            <a:pPr indent="-457200" lvl="0" marL="457200" rtl="0" algn="l">
              <a:lnSpc>
                <a:spcPct val="90000"/>
              </a:lnSpc>
              <a:spcBef>
                <a:spcPts val="480"/>
              </a:spcBef>
              <a:spcAft>
                <a:spcPts val="0"/>
              </a:spcAft>
              <a:buClr>
                <a:schemeClr val="dk2"/>
              </a:buClr>
              <a:buSzPts val="2400"/>
              <a:buFont typeface="Arial Black"/>
              <a:buAutoNum type="arabicPeriod"/>
            </a:pPr>
            <a:r>
              <a:rPr lang="en-US" sz="2400"/>
              <a:t>Learn new vocabulary and knowledge of the world</a:t>
            </a:r>
            <a:endParaRPr sz="2400"/>
          </a:p>
          <a:p>
            <a:pPr indent="-457200" lvl="0" marL="457200" rtl="0" algn="l">
              <a:lnSpc>
                <a:spcPct val="90000"/>
              </a:lnSpc>
              <a:spcBef>
                <a:spcPts val="480"/>
              </a:spcBef>
              <a:spcAft>
                <a:spcPts val="0"/>
              </a:spcAft>
              <a:buClr>
                <a:schemeClr val="dk2"/>
              </a:buClr>
              <a:buSzPts val="2400"/>
              <a:buFont typeface="Arial Black"/>
              <a:buAutoNum type="arabicPeriod"/>
            </a:pPr>
            <a:r>
              <a:rPr lang="en-US" sz="2400"/>
              <a:t>Think about characters’ feelings and use appropriate voices</a:t>
            </a:r>
            <a:endParaRPr sz="2400"/>
          </a:p>
          <a:p>
            <a:pPr indent="-457200" lvl="0" marL="457200" rtl="0" algn="l">
              <a:lnSpc>
                <a:spcPct val="90000"/>
              </a:lnSpc>
              <a:spcBef>
                <a:spcPts val="480"/>
              </a:spcBef>
              <a:spcAft>
                <a:spcPts val="0"/>
              </a:spcAft>
              <a:buClr>
                <a:schemeClr val="dk2"/>
              </a:buClr>
              <a:buSzPts val="2400"/>
              <a:buFont typeface="Arial Black"/>
              <a:buAutoNum type="arabicPeriod"/>
            </a:pPr>
            <a:r>
              <a:rPr lang="en-US" sz="2400"/>
              <a:t>Follow a plot with all its twists and turns</a:t>
            </a:r>
            <a:endParaRPr sz="2400"/>
          </a:p>
          <a:p>
            <a:pPr indent="-457200" lvl="0" marL="457200" rtl="0" algn="l">
              <a:lnSpc>
                <a:spcPct val="90000"/>
              </a:lnSpc>
              <a:spcBef>
                <a:spcPts val="480"/>
              </a:spcBef>
              <a:spcAft>
                <a:spcPts val="0"/>
              </a:spcAft>
              <a:buClr>
                <a:schemeClr val="dk2"/>
              </a:buClr>
              <a:buSzPts val="2400"/>
              <a:buFont typeface="Arial Black"/>
              <a:buAutoNum type="arabicPeriod"/>
            </a:pPr>
            <a:r>
              <a:rPr lang="en-US" sz="2400"/>
              <a:t>Understand suspense and predict what’s about to happen next</a:t>
            </a:r>
            <a:endParaRPr sz="2400"/>
          </a:p>
          <a:p>
            <a:pPr indent="-457200" lvl="0" marL="457200" rtl="0" algn="l">
              <a:lnSpc>
                <a:spcPct val="90000"/>
              </a:lnSpc>
              <a:spcBef>
                <a:spcPts val="480"/>
              </a:spcBef>
              <a:spcAft>
                <a:spcPts val="0"/>
              </a:spcAft>
              <a:buClr>
                <a:schemeClr val="dk2"/>
              </a:buClr>
              <a:buSzPts val="2400"/>
              <a:buFont typeface="Arial Black"/>
              <a:buAutoNum type="arabicPeriod"/>
            </a:pPr>
            <a:r>
              <a:rPr lang="en-US" sz="2400"/>
              <a:t>Link sentences and ideas from one passage to the next</a:t>
            </a:r>
            <a:endParaRPr sz="24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7">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7">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7">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7">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7">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7">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7">
                                            <p:txEl>
                                              <p:pRg end="6" st="6"/>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7">
                                            <p:txEl>
                                              <p:pRg end="7" st="7"/>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7">
                                            <p:txEl>
                                              <p:pRg end="8" st="8"/>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7">
                                            <p:txEl>
                                              <p:pRg end="9" st="9"/>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24"/>
          <p:cNvSpPr txBox="1"/>
          <p:nvPr>
            <p:ph type="title"/>
          </p:nvPr>
        </p:nvSpPr>
        <p:spPr>
          <a:xfrm>
            <a:off x="323528" y="260649"/>
            <a:ext cx="7478713" cy="864096"/>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None/>
            </a:pPr>
            <a:r>
              <a:rPr lang="en-US"/>
              <a:t>Top Tips - Storytime</a:t>
            </a:r>
            <a:endParaRPr/>
          </a:p>
        </p:txBody>
      </p:sp>
      <p:sp>
        <p:nvSpPr>
          <p:cNvPr id="264" name="Google Shape;264;p24"/>
          <p:cNvSpPr txBox="1"/>
          <p:nvPr>
            <p:ph idx="1" type="body"/>
          </p:nvPr>
        </p:nvSpPr>
        <p:spPr>
          <a:xfrm>
            <a:off x="323528" y="1196752"/>
            <a:ext cx="8639175" cy="5040560"/>
          </a:xfrm>
          <a:prstGeom prst="rect">
            <a:avLst/>
          </a:prstGeom>
          <a:noFill/>
          <a:ln>
            <a:noFill/>
          </a:ln>
        </p:spPr>
        <p:txBody>
          <a:bodyPr anchorCtr="0" anchor="t" bIns="45700" lIns="91425" spcFirstLastPara="1" rIns="91425" wrap="square" tIns="45700">
            <a:noAutofit/>
          </a:bodyPr>
          <a:lstStyle/>
          <a:p>
            <a:pPr indent="-514350" lvl="0" marL="514350" rtl="0" algn="l">
              <a:lnSpc>
                <a:spcPct val="90000"/>
              </a:lnSpc>
              <a:spcBef>
                <a:spcPts val="0"/>
              </a:spcBef>
              <a:spcAft>
                <a:spcPts val="0"/>
              </a:spcAft>
              <a:buClr>
                <a:schemeClr val="dk2"/>
              </a:buClr>
              <a:buSzPts val="2800"/>
              <a:buAutoNum type="arabicPeriod"/>
            </a:pPr>
            <a:r>
              <a:rPr lang="en-US" sz="2800"/>
              <a:t>Make it a treat</a:t>
            </a:r>
            <a:endParaRPr/>
          </a:p>
          <a:p>
            <a:pPr indent="-514350" lvl="0" marL="514350" rtl="0" algn="l">
              <a:lnSpc>
                <a:spcPct val="90000"/>
              </a:lnSpc>
              <a:spcBef>
                <a:spcPts val="560"/>
              </a:spcBef>
              <a:spcAft>
                <a:spcPts val="0"/>
              </a:spcAft>
              <a:buClr>
                <a:schemeClr val="dk2"/>
              </a:buClr>
              <a:buSzPts val="2800"/>
              <a:buAutoNum type="arabicPeriod"/>
            </a:pPr>
            <a:r>
              <a:rPr lang="en-US" sz="2800"/>
              <a:t>Make it a special quiet time</a:t>
            </a:r>
            <a:endParaRPr/>
          </a:p>
          <a:p>
            <a:pPr indent="-514350" lvl="0" marL="514350" rtl="0" algn="l">
              <a:lnSpc>
                <a:spcPct val="90000"/>
              </a:lnSpc>
              <a:spcBef>
                <a:spcPts val="560"/>
              </a:spcBef>
              <a:spcAft>
                <a:spcPts val="0"/>
              </a:spcAft>
              <a:buClr>
                <a:schemeClr val="dk2"/>
              </a:buClr>
              <a:buSzPts val="2800"/>
              <a:buAutoNum type="arabicPeriod"/>
            </a:pPr>
            <a:r>
              <a:rPr lang="en-US" sz="2800"/>
              <a:t>Show curiosity </a:t>
            </a:r>
            <a:endParaRPr/>
          </a:p>
          <a:p>
            <a:pPr indent="-514350" lvl="0" marL="514350" rtl="0" algn="l">
              <a:lnSpc>
                <a:spcPct val="90000"/>
              </a:lnSpc>
              <a:spcBef>
                <a:spcPts val="560"/>
              </a:spcBef>
              <a:spcAft>
                <a:spcPts val="0"/>
              </a:spcAft>
              <a:buClr>
                <a:schemeClr val="dk2"/>
              </a:buClr>
              <a:buSzPts val="2800"/>
              <a:buAutoNum type="arabicPeriod"/>
            </a:pPr>
            <a:r>
              <a:rPr lang="en-US" sz="2800"/>
              <a:t>Read story once without stopping</a:t>
            </a:r>
            <a:endParaRPr/>
          </a:p>
          <a:p>
            <a:pPr indent="-514350" lvl="0" marL="514350" rtl="0" algn="l">
              <a:lnSpc>
                <a:spcPct val="90000"/>
              </a:lnSpc>
              <a:spcBef>
                <a:spcPts val="560"/>
              </a:spcBef>
              <a:spcAft>
                <a:spcPts val="0"/>
              </a:spcAft>
              <a:buClr>
                <a:schemeClr val="dk2"/>
              </a:buClr>
              <a:buSzPts val="2800"/>
              <a:buAutoNum type="arabicPeriod"/>
            </a:pPr>
            <a:r>
              <a:rPr lang="en-US" sz="2800"/>
              <a:t>Chat about the story</a:t>
            </a:r>
            <a:endParaRPr/>
          </a:p>
          <a:p>
            <a:pPr indent="-514350" lvl="0" marL="514350" rtl="0" algn="l">
              <a:lnSpc>
                <a:spcPct val="90000"/>
              </a:lnSpc>
              <a:spcBef>
                <a:spcPts val="560"/>
              </a:spcBef>
              <a:spcAft>
                <a:spcPts val="0"/>
              </a:spcAft>
              <a:buClr>
                <a:schemeClr val="dk2"/>
              </a:buClr>
              <a:buSzPts val="2800"/>
              <a:buAutoNum type="arabicPeriod"/>
            </a:pPr>
            <a:r>
              <a:rPr lang="en-US" sz="2800"/>
              <a:t>Avoid testing with questions</a:t>
            </a:r>
            <a:endParaRPr/>
          </a:p>
          <a:p>
            <a:pPr indent="-514350" lvl="0" marL="514350" rtl="0" algn="l">
              <a:lnSpc>
                <a:spcPct val="90000"/>
              </a:lnSpc>
              <a:spcBef>
                <a:spcPts val="560"/>
              </a:spcBef>
              <a:spcAft>
                <a:spcPts val="0"/>
              </a:spcAft>
              <a:buClr>
                <a:schemeClr val="dk2"/>
              </a:buClr>
              <a:buSzPts val="2800"/>
              <a:buAutoNum type="arabicPeriod"/>
            </a:pPr>
            <a:r>
              <a:rPr lang="en-US" sz="2800"/>
              <a:t>Link to other stories and experiences</a:t>
            </a:r>
            <a:endParaRPr/>
          </a:p>
          <a:p>
            <a:pPr indent="-514350" lvl="0" marL="514350" rtl="0" algn="l">
              <a:lnSpc>
                <a:spcPct val="90000"/>
              </a:lnSpc>
              <a:spcBef>
                <a:spcPts val="560"/>
              </a:spcBef>
              <a:spcAft>
                <a:spcPts val="0"/>
              </a:spcAft>
              <a:buClr>
                <a:schemeClr val="dk2"/>
              </a:buClr>
              <a:buSzPts val="2800"/>
              <a:buAutoNum type="arabicPeriod"/>
            </a:pPr>
            <a:r>
              <a:rPr lang="en-US" sz="2800"/>
              <a:t>Read favourites over and over again</a:t>
            </a:r>
            <a:endParaRPr/>
          </a:p>
          <a:p>
            <a:pPr indent="-514350" lvl="0" marL="514350" rtl="0" algn="l">
              <a:lnSpc>
                <a:spcPct val="90000"/>
              </a:lnSpc>
              <a:spcBef>
                <a:spcPts val="560"/>
              </a:spcBef>
              <a:spcAft>
                <a:spcPts val="0"/>
              </a:spcAft>
              <a:buClr>
                <a:schemeClr val="dk2"/>
              </a:buClr>
              <a:buSzPts val="2800"/>
              <a:buAutoNum type="arabicPeriod"/>
            </a:pPr>
            <a:r>
              <a:rPr lang="en-US" sz="2800"/>
              <a:t>Use different voices</a:t>
            </a:r>
            <a:endParaRPr/>
          </a:p>
          <a:p>
            <a:pPr indent="-514350" lvl="0" marL="514350" rtl="0" algn="l">
              <a:lnSpc>
                <a:spcPct val="90000"/>
              </a:lnSpc>
              <a:spcBef>
                <a:spcPts val="560"/>
              </a:spcBef>
              <a:spcAft>
                <a:spcPts val="0"/>
              </a:spcAft>
              <a:buClr>
                <a:schemeClr val="dk2"/>
              </a:buClr>
              <a:buSzPts val="2800"/>
              <a:buAutoNum type="arabicPeriod"/>
            </a:pPr>
            <a:r>
              <a:rPr lang="en-US" sz="2800"/>
              <a:t>Love the book</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64">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64">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64">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64">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64">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64">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64">
                                            <p:txEl>
                                              <p:pRg end="6" st="6"/>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64">
                                            <p:txEl>
                                              <p:pRg end="7" st="7"/>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64">
                                            <p:txEl>
                                              <p:pRg end="8" st="8"/>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64">
                                            <p:txEl>
                                              <p:pRg end="9" st="9"/>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sp>
        <p:nvSpPr>
          <p:cNvPr id="270" name="Google Shape;270;p25"/>
          <p:cNvSpPr txBox="1"/>
          <p:nvPr>
            <p:ph type="ctrTitle"/>
          </p:nvPr>
        </p:nvSpPr>
        <p:spPr>
          <a:xfrm>
            <a:off x="4067944" y="4221088"/>
            <a:ext cx="5076056" cy="1181993"/>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None/>
            </a:pPr>
            <a:r>
              <a:rPr i="1" lang="en-US"/>
              <a:t>Read Write Inc. </a:t>
            </a:r>
            <a:r>
              <a:rPr lang="en-US"/>
              <a:t>Phonics </a:t>
            </a:r>
            <a:br>
              <a:rPr lang="en-US"/>
            </a:br>
            <a:r>
              <a:rPr lang="en-US"/>
              <a:t>Parents’ Meeting – </a:t>
            </a:r>
            <a:br>
              <a:rPr lang="en-US"/>
            </a:br>
            <a:r>
              <a:rPr lang="en-US"/>
              <a:t>Phonics Screening Check</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26"/>
          <p:cNvSpPr txBox="1"/>
          <p:nvPr>
            <p:ph type="title"/>
          </p:nvPr>
        </p:nvSpPr>
        <p:spPr>
          <a:xfrm>
            <a:off x="323528" y="260649"/>
            <a:ext cx="7478713" cy="864096"/>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None/>
            </a:pPr>
            <a:r>
              <a:rPr lang="en-US"/>
              <a:t>What is the Phonics Screening Check?</a:t>
            </a:r>
            <a:endParaRPr/>
          </a:p>
        </p:txBody>
      </p:sp>
      <p:sp>
        <p:nvSpPr>
          <p:cNvPr id="277" name="Google Shape;277;p26"/>
          <p:cNvSpPr txBox="1"/>
          <p:nvPr>
            <p:ph idx="1" type="body"/>
          </p:nvPr>
        </p:nvSpPr>
        <p:spPr>
          <a:xfrm>
            <a:off x="323528" y="1196752"/>
            <a:ext cx="8639175" cy="5040560"/>
          </a:xfrm>
          <a:prstGeom prst="rect">
            <a:avLst/>
          </a:prstGeom>
          <a:noFill/>
          <a:ln>
            <a:noFill/>
          </a:ln>
        </p:spPr>
        <p:txBody>
          <a:bodyPr anchorCtr="0" anchor="t" bIns="45700" lIns="91425" spcFirstLastPara="1" rIns="91425" wrap="square" tIns="45700">
            <a:noAutofit/>
          </a:bodyPr>
          <a:lstStyle/>
          <a:p>
            <a:pPr indent="-457200" lvl="0" marL="457200" rtl="0" algn="l">
              <a:lnSpc>
                <a:spcPct val="90000"/>
              </a:lnSpc>
              <a:spcBef>
                <a:spcPts val="0"/>
              </a:spcBef>
              <a:spcAft>
                <a:spcPts val="0"/>
              </a:spcAft>
              <a:buClr>
                <a:schemeClr val="dk2"/>
              </a:buClr>
              <a:buSzPts val="3200"/>
              <a:buFont typeface="Arial"/>
              <a:buChar char="•"/>
            </a:pPr>
            <a:r>
              <a:rPr lang="en-US"/>
              <a:t>A word-reading test at the end of Year 1</a:t>
            </a:r>
            <a:endParaRPr/>
          </a:p>
          <a:p>
            <a:pPr indent="-457200" lvl="0" marL="457200" rtl="0" algn="l">
              <a:lnSpc>
                <a:spcPct val="90000"/>
              </a:lnSpc>
              <a:spcBef>
                <a:spcPts val="640"/>
              </a:spcBef>
              <a:spcAft>
                <a:spcPts val="0"/>
              </a:spcAft>
              <a:buClr>
                <a:schemeClr val="dk2"/>
              </a:buClr>
              <a:buSzPts val="3200"/>
              <a:buFont typeface="Arial"/>
              <a:buChar char="•"/>
            </a:pPr>
            <a:r>
              <a:rPr lang="en-US"/>
              <a:t>Children read 40 words</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27"/>
          <p:cNvSpPr txBox="1"/>
          <p:nvPr>
            <p:ph type="title"/>
          </p:nvPr>
        </p:nvSpPr>
        <p:spPr>
          <a:xfrm>
            <a:off x="323528" y="260649"/>
            <a:ext cx="8205617" cy="864096"/>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None/>
            </a:pPr>
            <a:r>
              <a:rPr lang="en-US"/>
              <a:t>‘Special Friends’, ‘Fred Talk’, read the word</a:t>
            </a:r>
            <a:endParaRPr/>
          </a:p>
        </p:txBody>
      </p:sp>
      <p:pic>
        <p:nvPicPr>
          <p:cNvPr id="284" name="Google Shape;284;p27"/>
          <p:cNvPicPr preferRelativeResize="0"/>
          <p:nvPr/>
        </p:nvPicPr>
        <p:blipFill rotWithShape="1">
          <a:blip r:embed="rId3">
            <a:alphaModFix/>
          </a:blip>
          <a:srcRect b="0" l="0" r="0" t="0"/>
          <a:stretch/>
        </p:blipFill>
        <p:spPr>
          <a:xfrm>
            <a:off x="815649" y="1828800"/>
            <a:ext cx="7512701" cy="3552735"/>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28"/>
          <p:cNvSpPr txBox="1"/>
          <p:nvPr>
            <p:ph type="title"/>
          </p:nvPr>
        </p:nvSpPr>
        <p:spPr>
          <a:xfrm>
            <a:off x="323528" y="260649"/>
            <a:ext cx="7478713" cy="864096"/>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None/>
            </a:pPr>
            <a:r>
              <a:rPr lang="en-US"/>
              <a:t>Nonsense words</a:t>
            </a:r>
            <a:endParaRPr/>
          </a:p>
        </p:txBody>
      </p:sp>
      <p:pic>
        <p:nvPicPr>
          <p:cNvPr id="291" name="Google Shape;291;p28"/>
          <p:cNvPicPr preferRelativeResize="0"/>
          <p:nvPr/>
        </p:nvPicPr>
        <p:blipFill rotWithShape="1">
          <a:blip r:embed="rId3">
            <a:alphaModFix/>
          </a:blip>
          <a:srcRect b="0" l="0" r="0" t="0"/>
          <a:stretch/>
        </p:blipFill>
        <p:spPr>
          <a:xfrm>
            <a:off x="396680" y="1731717"/>
            <a:ext cx="3878316" cy="1518095"/>
          </a:xfrm>
          <a:prstGeom prst="rect">
            <a:avLst/>
          </a:prstGeom>
          <a:noFill/>
          <a:ln cap="flat" cmpd="sng" w="9525">
            <a:solidFill>
              <a:schemeClr val="dk1"/>
            </a:solidFill>
            <a:prstDash val="solid"/>
            <a:round/>
            <a:headEnd len="sm" w="sm" type="none"/>
            <a:tailEnd len="sm" w="sm" type="none"/>
          </a:ln>
        </p:spPr>
      </p:pic>
      <p:pic>
        <p:nvPicPr>
          <p:cNvPr id="292" name="Google Shape;292;p28"/>
          <p:cNvPicPr preferRelativeResize="0"/>
          <p:nvPr/>
        </p:nvPicPr>
        <p:blipFill rotWithShape="1">
          <a:blip r:embed="rId4">
            <a:alphaModFix/>
          </a:blip>
          <a:srcRect b="0" l="0" r="0" t="0"/>
          <a:stretch/>
        </p:blipFill>
        <p:spPr>
          <a:xfrm>
            <a:off x="469832" y="3493582"/>
            <a:ext cx="3878317" cy="1518095"/>
          </a:xfrm>
          <a:prstGeom prst="rect">
            <a:avLst/>
          </a:prstGeom>
          <a:noFill/>
          <a:ln cap="flat" cmpd="sng" w="9525">
            <a:solidFill>
              <a:schemeClr val="dk1"/>
            </a:solidFill>
            <a:prstDash val="solid"/>
            <a:round/>
            <a:headEnd len="sm" w="sm" type="none"/>
            <a:tailEnd len="sm" w="sm" type="none"/>
          </a:ln>
        </p:spPr>
      </p:pic>
      <p:pic>
        <p:nvPicPr>
          <p:cNvPr id="293" name="Google Shape;293;p28"/>
          <p:cNvPicPr preferRelativeResize="0"/>
          <p:nvPr/>
        </p:nvPicPr>
        <p:blipFill rotWithShape="1">
          <a:blip r:embed="rId5">
            <a:alphaModFix/>
          </a:blip>
          <a:srcRect b="0" l="0" r="0" t="0"/>
          <a:stretch/>
        </p:blipFill>
        <p:spPr>
          <a:xfrm>
            <a:off x="4572000" y="1731717"/>
            <a:ext cx="3878316" cy="1518095"/>
          </a:xfrm>
          <a:prstGeom prst="rect">
            <a:avLst/>
          </a:prstGeom>
          <a:noFill/>
          <a:ln cap="flat" cmpd="sng" w="9525">
            <a:solidFill>
              <a:schemeClr val="dk1"/>
            </a:solidFill>
            <a:prstDash val="solid"/>
            <a:round/>
            <a:headEnd len="sm" w="sm" type="none"/>
            <a:tailEnd len="sm" w="sm" type="none"/>
          </a:ln>
        </p:spPr>
      </p:pic>
      <p:pic>
        <p:nvPicPr>
          <p:cNvPr id="294" name="Google Shape;294;p28"/>
          <p:cNvPicPr preferRelativeResize="0"/>
          <p:nvPr/>
        </p:nvPicPr>
        <p:blipFill rotWithShape="1">
          <a:blip r:embed="rId6">
            <a:alphaModFix/>
          </a:blip>
          <a:srcRect b="0" l="0" r="0" t="5377"/>
          <a:stretch/>
        </p:blipFill>
        <p:spPr>
          <a:xfrm>
            <a:off x="4572000" y="3493582"/>
            <a:ext cx="3881645" cy="1518095"/>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9" name="Shape 299"/>
        <p:cNvGrpSpPr/>
        <p:nvPr/>
      </p:nvGrpSpPr>
      <p:grpSpPr>
        <a:xfrm>
          <a:off x="0" y="0"/>
          <a:ext cx="0" cy="0"/>
          <a:chOff x="0" y="0"/>
          <a:chExt cx="0" cy="0"/>
        </a:xfrm>
      </p:grpSpPr>
      <p:sp>
        <p:nvSpPr>
          <p:cNvPr id="300" name="Google Shape;300;p29"/>
          <p:cNvSpPr txBox="1"/>
          <p:nvPr>
            <p:ph type="title"/>
          </p:nvPr>
        </p:nvSpPr>
        <p:spPr>
          <a:xfrm>
            <a:off x="323528" y="260649"/>
            <a:ext cx="7478713" cy="864096"/>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None/>
            </a:pPr>
            <a:r>
              <a:rPr lang="en-US"/>
              <a:t>Online resources available</a:t>
            </a:r>
            <a:endParaRPr/>
          </a:p>
        </p:txBody>
      </p:sp>
      <p:sp>
        <p:nvSpPr>
          <p:cNvPr id="301" name="Google Shape;301;p29"/>
          <p:cNvSpPr txBox="1"/>
          <p:nvPr>
            <p:ph idx="1" type="body"/>
          </p:nvPr>
        </p:nvSpPr>
        <p:spPr>
          <a:xfrm>
            <a:off x="323528" y="1196752"/>
            <a:ext cx="8639175" cy="5040560"/>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None/>
            </a:pPr>
            <a:r>
              <a:rPr lang="en-US"/>
              <a:t>Ruth Miskin Parents’ Page:</a:t>
            </a:r>
            <a:endParaRPr/>
          </a:p>
          <a:p>
            <a:pPr indent="0" lvl="0" marL="0" rtl="0" algn="l">
              <a:lnSpc>
                <a:spcPct val="90000"/>
              </a:lnSpc>
              <a:spcBef>
                <a:spcPts val="640"/>
              </a:spcBef>
              <a:spcAft>
                <a:spcPts val="0"/>
              </a:spcAft>
              <a:buNone/>
            </a:pPr>
            <a:r>
              <a:rPr lang="en-US" u="sng">
                <a:solidFill>
                  <a:schemeClr val="hlink"/>
                </a:solidFill>
                <a:hlinkClick r:id="rId3"/>
              </a:rPr>
              <a:t>http://www.ruthmiskin.com/en/parents/</a:t>
            </a:r>
            <a:endParaRPr/>
          </a:p>
          <a:p>
            <a:pPr indent="0" lvl="0" marL="0" rtl="0" algn="l">
              <a:lnSpc>
                <a:spcPct val="90000"/>
              </a:lnSpc>
              <a:spcBef>
                <a:spcPts val="640"/>
              </a:spcBef>
              <a:spcAft>
                <a:spcPts val="0"/>
              </a:spcAft>
              <a:buNone/>
            </a:pPr>
            <a:r>
              <a:t/>
            </a:r>
            <a:endParaRPr/>
          </a:p>
          <a:p>
            <a:pPr indent="0" lvl="0" marL="0" rtl="0" algn="l">
              <a:lnSpc>
                <a:spcPct val="90000"/>
              </a:lnSpc>
              <a:spcBef>
                <a:spcPts val="640"/>
              </a:spcBef>
              <a:spcAft>
                <a:spcPts val="0"/>
              </a:spcAft>
              <a:buNone/>
            </a:pPr>
            <a:r>
              <a:rPr lang="en-US"/>
              <a:t>Ruth Miskin Facebook:</a:t>
            </a:r>
            <a:endParaRPr/>
          </a:p>
          <a:p>
            <a:pPr indent="0" lvl="0" marL="0" rtl="0" algn="l">
              <a:lnSpc>
                <a:spcPct val="90000"/>
              </a:lnSpc>
              <a:spcBef>
                <a:spcPts val="640"/>
              </a:spcBef>
              <a:spcAft>
                <a:spcPts val="0"/>
              </a:spcAft>
              <a:buNone/>
            </a:pPr>
            <a:r>
              <a:rPr lang="en-US" u="sng">
                <a:solidFill>
                  <a:schemeClr val="hlink"/>
                </a:solidFill>
                <a:hlinkClick r:id="rId4"/>
              </a:rPr>
              <a:t>https://www.facebook.com/miskin.education</a:t>
            </a:r>
            <a:endParaRPr/>
          </a:p>
          <a:p>
            <a:pPr indent="0" lvl="0" marL="0" rtl="0" algn="l">
              <a:lnSpc>
                <a:spcPct val="90000"/>
              </a:lnSpc>
              <a:spcBef>
                <a:spcPts val="640"/>
              </a:spcBef>
              <a:spcAft>
                <a:spcPts val="0"/>
              </a:spcAft>
              <a:buNone/>
            </a:pPr>
            <a:r>
              <a:t/>
            </a:r>
            <a:endParaRPr/>
          </a:p>
          <a:p>
            <a:pPr indent="0" lvl="0" marL="0" rtl="0" algn="l">
              <a:lnSpc>
                <a:spcPct val="90000"/>
              </a:lnSpc>
              <a:spcBef>
                <a:spcPts val="640"/>
              </a:spcBef>
              <a:spcAft>
                <a:spcPts val="0"/>
              </a:spcAft>
              <a:buNone/>
            </a:pPr>
            <a:r>
              <a:rPr lang="en-US"/>
              <a:t>Free e-books for home reading:</a:t>
            </a:r>
            <a:endParaRPr/>
          </a:p>
          <a:p>
            <a:pPr indent="0" lvl="0" marL="0" rtl="0" algn="l">
              <a:lnSpc>
                <a:spcPct val="90000"/>
              </a:lnSpc>
              <a:spcBef>
                <a:spcPts val="640"/>
              </a:spcBef>
              <a:spcAft>
                <a:spcPts val="0"/>
              </a:spcAft>
              <a:buNone/>
            </a:pPr>
            <a:r>
              <a:rPr lang="en-US" u="sng">
                <a:solidFill>
                  <a:schemeClr val="hlink"/>
                </a:solidFill>
                <a:hlinkClick r:id="rId5"/>
              </a:rPr>
              <a:t>http://www.oxfordowl.co.uk/Reading/</a:t>
            </a:r>
            <a:endParaRPr/>
          </a:p>
          <a:p>
            <a:pPr indent="0" lvl="0" marL="0" rtl="0" algn="l">
              <a:lnSpc>
                <a:spcPct val="90000"/>
              </a:lnSpc>
              <a:spcBef>
                <a:spcPts val="640"/>
              </a:spcBef>
              <a:spcAft>
                <a:spcPts val="0"/>
              </a:spcAft>
              <a:buNone/>
            </a:pPr>
            <a:r>
              <a:t/>
            </a:r>
            <a:endParaRPr/>
          </a:p>
          <a:p>
            <a:pPr indent="0" lvl="0" marL="0" rtl="0" algn="l">
              <a:lnSpc>
                <a:spcPct val="90000"/>
              </a:lnSpc>
              <a:spcBef>
                <a:spcPts val="640"/>
              </a:spcBef>
              <a:spcAft>
                <a:spcPts val="0"/>
              </a:spcAft>
              <a:buNone/>
            </a:pPr>
            <a:r>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sp>
        <p:nvSpPr>
          <p:cNvPr id="307" name="Google Shape;307;p30"/>
          <p:cNvSpPr txBox="1"/>
          <p:nvPr>
            <p:ph idx="1" type="body"/>
          </p:nvPr>
        </p:nvSpPr>
        <p:spPr>
          <a:xfrm>
            <a:off x="440059" y="1628800"/>
            <a:ext cx="8263881" cy="2447596"/>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None/>
            </a:pPr>
            <a:r>
              <a:rPr lang="en-US" sz="3600"/>
              <a:t>The more that you </a:t>
            </a:r>
            <a:r>
              <a:rPr b="1" lang="en-US" sz="3600">
                <a:solidFill>
                  <a:schemeClr val="accent3"/>
                </a:solidFill>
              </a:rPr>
              <a:t>read</a:t>
            </a:r>
            <a:r>
              <a:rPr lang="en-US" sz="3600"/>
              <a:t>, the more things you will </a:t>
            </a:r>
            <a:r>
              <a:rPr b="1" lang="en-US" sz="3600">
                <a:solidFill>
                  <a:schemeClr val="accent3"/>
                </a:solidFill>
              </a:rPr>
              <a:t>know</a:t>
            </a:r>
            <a:r>
              <a:rPr lang="en-US" sz="3600"/>
              <a:t>. The more that you </a:t>
            </a:r>
            <a:r>
              <a:rPr b="1" lang="en-US" sz="3600">
                <a:solidFill>
                  <a:schemeClr val="accent3"/>
                </a:solidFill>
              </a:rPr>
              <a:t>learn</a:t>
            </a:r>
            <a:r>
              <a:rPr lang="en-US" sz="3600"/>
              <a:t>, the more </a:t>
            </a:r>
            <a:r>
              <a:rPr b="1" lang="en-US" sz="3600">
                <a:solidFill>
                  <a:schemeClr val="accent3"/>
                </a:solidFill>
              </a:rPr>
              <a:t>places you’ll go</a:t>
            </a:r>
            <a:r>
              <a:rPr lang="en-US" sz="3600"/>
              <a:t>! </a:t>
            </a:r>
            <a:endParaRPr sz="3600">
              <a:solidFill>
                <a:schemeClr val="accent3"/>
              </a:solidFill>
            </a:endParaRPr>
          </a:p>
          <a:p>
            <a:pPr indent="0" lvl="0" marL="0" rtl="0" algn="l">
              <a:lnSpc>
                <a:spcPct val="90000"/>
              </a:lnSpc>
              <a:spcBef>
                <a:spcPts val="640"/>
              </a:spcBef>
              <a:spcAft>
                <a:spcPts val="0"/>
              </a:spcAft>
              <a:buNone/>
            </a:pPr>
            <a:r>
              <a:t/>
            </a:r>
            <a:endParaRPr/>
          </a:p>
        </p:txBody>
      </p:sp>
      <p:sp>
        <p:nvSpPr>
          <p:cNvPr id="308" name="Google Shape;308;p30"/>
          <p:cNvSpPr txBox="1"/>
          <p:nvPr/>
        </p:nvSpPr>
        <p:spPr>
          <a:xfrm>
            <a:off x="6673611" y="3644348"/>
            <a:ext cx="8640951" cy="864096"/>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None/>
            </a:pPr>
            <a:r>
              <a:rPr b="1" lang="en-US" sz="3400">
                <a:solidFill>
                  <a:srgbClr val="787878"/>
                </a:solidFill>
                <a:latin typeface="Arial"/>
                <a:ea typeface="Arial"/>
                <a:cs typeface="Arial"/>
                <a:sym typeface="Arial"/>
              </a:rPr>
              <a:t>Dr. Seuss</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2" name="Shape 312"/>
        <p:cNvGrpSpPr/>
        <p:nvPr/>
      </p:nvGrpSpPr>
      <p:grpSpPr>
        <a:xfrm>
          <a:off x="0" y="0"/>
          <a:ext cx="0" cy="0"/>
          <a:chOff x="0" y="0"/>
          <a:chExt cx="0" cy="0"/>
        </a:xfrm>
      </p:grpSpPr>
      <p:sp>
        <p:nvSpPr>
          <p:cNvPr id="313" name="Google Shape;313;p31"/>
          <p:cNvSpPr txBox="1"/>
          <p:nvPr>
            <p:ph type="title"/>
          </p:nvPr>
        </p:nvSpPr>
        <p:spPr>
          <a:xfrm>
            <a:off x="323528" y="260649"/>
            <a:ext cx="7478713" cy="864096"/>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None/>
            </a:pPr>
            <a:r>
              <a:rPr lang="en-US"/>
              <a:t>Any other questions</a:t>
            </a:r>
            <a:endParaRPr/>
          </a:p>
        </p:txBody>
      </p:sp>
      <p:sp>
        <p:nvSpPr>
          <p:cNvPr id="314" name="Google Shape;314;p31"/>
          <p:cNvSpPr/>
          <p:nvPr/>
        </p:nvSpPr>
        <p:spPr>
          <a:xfrm>
            <a:off x="2173829" y="2305615"/>
            <a:ext cx="4174541" cy="224676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4000">
                <a:solidFill>
                  <a:srgbClr val="FFE185"/>
                </a:solidFill>
                <a:latin typeface="Arial"/>
                <a:ea typeface="Arial"/>
                <a:cs typeface="Arial"/>
                <a:sym typeface="Arial"/>
              </a:rPr>
              <a:t>Q&amp;A</a:t>
            </a:r>
            <a:endParaRPr b="1" sz="14000" cap="none">
              <a:solidFill>
                <a:srgbClr val="FFE185"/>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NEW Phonics Template">
  <a:themeElements>
    <a:clrScheme name="Custom 4">
      <a:dk1>
        <a:srgbClr val="2D2D2D"/>
      </a:dk1>
      <a:lt1>
        <a:srgbClr val="FFFFFF"/>
      </a:lt1>
      <a:dk2>
        <a:srgbClr val="5A5A5A"/>
      </a:dk2>
      <a:lt2>
        <a:srgbClr val="EEECE1"/>
      </a:lt2>
      <a:accent1>
        <a:srgbClr val="FFC000"/>
      </a:accent1>
      <a:accent2>
        <a:srgbClr val="FFD200"/>
      </a:accent2>
      <a:accent3>
        <a:srgbClr val="CF9C00"/>
      </a:accent3>
      <a:accent4>
        <a:srgbClr val="A0A0A0"/>
      </a:accent4>
      <a:accent5>
        <a:srgbClr val="787878"/>
      </a:accent5>
      <a:accent6>
        <a:srgbClr val="5A5A5A"/>
      </a:accent6>
      <a:hlink>
        <a:srgbClr val="CF9C00"/>
      </a:hlink>
      <a:folHlink>
        <a:srgbClr val="78787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2015-11-23T14:36:59Z</dcterms:created>
  <dc:creator>Victoria Steenson</dc:creator>
</cp:coreProperties>
</file>