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23"/>
  </p:notesMasterIdLst>
  <p:sldIdLst>
    <p:sldId id="256" r:id="rId6"/>
    <p:sldId id="257" r:id="rId7"/>
    <p:sldId id="277" r:id="rId8"/>
    <p:sldId id="258" r:id="rId9"/>
    <p:sldId id="278" r:id="rId10"/>
    <p:sldId id="280" r:id="rId11"/>
    <p:sldId id="259" r:id="rId12"/>
    <p:sldId id="274" r:id="rId13"/>
    <p:sldId id="260" r:id="rId14"/>
    <p:sldId id="283" r:id="rId15"/>
    <p:sldId id="281" r:id="rId16"/>
    <p:sldId id="282" r:id="rId17"/>
    <p:sldId id="284" r:id="rId18"/>
    <p:sldId id="285" r:id="rId19"/>
    <p:sldId id="287" r:id="rId20"/>
    <p:sldId id="286" r:id="rId21"/>
    <p:sldId id="288" r:id="rId2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CF4209-A37C-A22B-ED75-A52265F2342D}" v="16" dt="2025-10-06T19:38:31.4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611E00-9304-4D2E-8767-33AD1367DAB3}" type="datetimeFigureOut">
              <a:t>10/8/2025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BB6CDE-56C4-4BFE-9844-EF4F04619BB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376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800146-E2D0-E14B-8ED9-97AFA83CC61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998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93729" y="308702"/>
            <a:ext cx="9144000" cy="3139302"/>
          </a:xfrm>
        </p:spPr>
        <p:txBody>
          <a:bodyPr>
            <a:normAutofit/>
          </a:bodyPr>
          <a:lstStyle/>
          <a:p>
            <a:r>
              <a:rPr lang="en-GB" u="sng" dirty="0"/>
              <a:t>Year 5</a:t>
            </a:r>
            <a:br>
              <a:rPr lang="en-GB" u="sng" dirty="0"/>
            </a:br>
            <a:r>
              <a:rPr lang="en-GB" u="sng" dirty="0" err="1"/>
              <a:t>Clanfield</a:t>
            </a:r>
            <a:r>
              <a:rPr lang="en-GB" u="sng" dirty="0"/>
              <a:t> Residential </a:t>
            </a:r>
            <a:br>
              <a:rPr lang="en-GB" u="sng" dirty="0"/>
            </a:br>
            <a:r>
              <a:rPr lang="en-GB" u="sng" dirty="0"/>
              <a:t>24th-26th June 2026 </a:t>
            </a:r>
          </a:p>
        </p:txBody>
      </p:sp>
      <p:pic>
        <p:nvPicPr>
          <p:cNvPr id="4" name="Picture 3" descr="Adventure and Education in a Positive Christian Environment | Adventure and  Education in a Positive Christian Environment">
            <a:extLst>
              <a:ext uri="{FF2B5EF4-FFF2-40B4-BE49-F238E27FC236}">
                <a16:creationId xmlns:a16="http://schemas.microsoft.com/office/drawing/2014/main" id="{35C82A1C-BE70-39BC-7A0D-B23C59F78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3721" y="310046"/>
            <a:ext cx="4770896" cy="1045975"/>
          </a:xfrm>
          <a:prstGeom prst="rect">
            <a:avLst/>
          </a:prstGeom>
        </p:spPr>
      </p:pic>
      <p:pic>
        <p:nvPicPr>
          <p:cNvPr id="3" name="Picture 2" descr="Picnic tables in a grassy area&#10;&#10;Description automatically generated">
            <a:extLst>
              <a:ext uri="{FF2B5EF4-FFF2-40B4-BE49-F238E27FC236}">
                <a16:creationId xmlns:a16="http://schemas.microsoft.com/office/drawing/2014/main" id="{F9CFB456-3A28-182B-3A56-9F885029FC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6272" y="3740258"/>
            <a:ext cx="5437914" cy="291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with a blue line&#10;&#10;Description automatically generated">
            <a:extLst>
              <a:ext uri="{FF2B5EF4-FFF2-40B4-BE49-F238E27FC236}">
                <a16:creationId xmlns:a16="http://schemas.microsoft.com/office/drawing/2014/main" id="{50BE1150-82BC-6973-37BA-0AA259B88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602" y="1000432"/>
            <a:ext cx="10743279" cy="56682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6ADAEF-5B99-A275-D4F3-7E96FBFE5F2D}"/>
              </a:ext>
            </a:extLst>
          </p:cNvPr>
          <p:cNvSpPr txBox="1"/>
          <p:nvPr/>
        </p:nvSpPr>
        <p:spPr>
          <a:xfrm>
            <a:off x="147409" y="257966"/>
            <a:ext cx="8983569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dirty="0"/>
              <a:t>Where is Adventure Plus? </a:t>
            </a:r>
          </a:p>
        </p:txBody>
      </p:sp>
    </p:spTree>
    <p:extLst>
      <p:ext uri="{BB962C8B-B14F-4D97-AF65-F5344CB8AC3E}">
        <p14:creationId xmlns:p14="http://schemas.microsoft.com/office/powerpoint/2010/main" val="2856660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54F89-A005-ABE5-A082-9AC027D4D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386380" cy="1338478"/>
          </a:xfrm>
        </p:spPr>
        <p:txBody>
          <a:bodyPr/>
          <a:lstStyle/>
          <a:p>
            <a:r>
              <a:rPr lang="en-GB" dirty="0"/>
              <a:t>Adventure Plus Centre </a:t>
            </a:r>
          </a:p>
        </p:txBody>
      </p:sp>
      <p:pic>
        <p:nvPicPr>
          <p:cNvPr id="8" name="Content Placeholder 7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CDF5206B-618B-89CB-8969-A33DC82BDF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23599" y="256342"/>
            <a:ext cx="8297453" cy="6353202"/>
          </a:xfrm>
        </p:spPr>
      </p:pic>
      <p:pic>
        <p:nvPicPr>
          <p:cNvPr id="9" name="Picture 8" descr="A group of children smiling and giving thumbs up&#10;&#10;Description automatically generated">
            <a:extLst>
              <a:ext uri="{FF2B5EF4-FFF2-40B4-BE49-F238E27FC236}">
                <a16:creationId xmlns:a16="http://schemas.microsoft.com/office/drawing/2014/main" id="{ACD419A9-2E04-780F-D354-D6F84724B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551" y="1954482"/>
            <a:ext cx="2676525" cy="1838325"/>
          </a:xfrm>
          <a:prstGeom prst="rect">
            <a:avLst/>
          </a:prstGeom>
        </p:spPr>
      </p:pic>
      <p:pic>
        <p:nvPicPr>
          <p:cNvPr id="10" name="Picture 9" descr="A group of people climbing a rock wall&#10;&#10;Description automatically generated">
            <a:extLst>
              <a:ext uri="{FF2B5EF4-FFF2-40B4-BE49-F238E27FC236}">
                <a16:creationId xmlns:a16="http://schemas.microsoft.com/office/drawing/2014/main" id="{1E28F74C-3DE6-B588-E801-5597679123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24" y="4253397"/>
            <a:ext cx="3416084" cy="227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046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8016" y="5776878"/>
            <a:ext cx="8229600" cy="67350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2800" dirty="0"/>
              <a:t>Wednesday 24th – Friday 26th June 2026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4444" y="1196989"/>
            <a:ext cx="9596517" cy="45787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Parents will need to take to the site and from the site. </a:t>
            </a:r>
            <a:endParaRPr lang="en-US" dirty="0"/>
          </a:p>
          <a:p>
            <a:r>
              <a:rPr lang="en-GB" dirty="0"/>
              <a:t>Please arrive at the site between 9:15-9:30am on the  Wednesday. </a:t>
            </a:r>
            <a:endParaRPr lang="en-GB"/>
          </a:p>
          <a:p>
            <a:r>
              <a:rPr lang="en-GB" dirty="0"/>
              <a:t>Children will need to bring a snack and packed lunch for this day only. </a:t>
            </a:r>
          </a:p>
          <a:p>
            <a:r>
              <a:rPr lang="en-GB" dirty="0"/>
              <a:t>Children will be collected from the site at approximately 2pm on Friday 26</a:t>
            </a:r>
            <a:r>
              <a:rPr lang="en-GB" baseline="30000" dirty="0"/>
              <a:t>th</a:t>
            </a:r>
            <a:r>
              <a:rPr lang="en-GB" dirty="0"/>
              <a:t> June. </a:t>
            </a:r>
          </a:p>
          <a:p>
            <a:r>
              <a:rPr lang="en-GB" dirty="0"/>
              <a:t>Please feel free to car share and just let adults know who is collecting the children on the Friday. 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CD0B78-6A59-40E3-5F34-B631288F1E67}"/>
              </a:ext>
            </a:extLst>
          </p:cNvPr>
          <p:cNvSpPr txBox="1"/>
          <p:nvPr/>
        </p:nvSpPr>
        <p:spPr>
          <a:xfrm>
            <a:off x="1044222" y="423333"/>
            <a:ext cx="10103555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dirty="0"/>
              <a:t>Arrival and Collection </a:t>
            </a:r>
          </a:p>
        </p:txBody>
      </p:sp>
    </p:spTree>
    <p:extLst>
      <p:ext uri="{BB962C8B-B14F-4D97-AF65-F5344CB8AC3E}">
        <p14:creationId xmlns:p14="http://schemas.microsoft.com/office/powerpoint/2010/main" val="3180358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9479C-1105-7C83-7FF7-6C0E2E80B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Accommodation- Timber Yurts </a:t>
            </a:r>
          </a:p>
        </p:txBody>
      </p:sp>
      <p:pic>
        <p:nvPicPr>
          <p:cNvPr id="4" name="Content Placeholder 3" descr="Picnic tables and benches in a grassy area&#10;&#10;Description automatically generated">
            <a:extLst>
              <a:ext uri="{FF2B5EF4-FFF2-40B4-BE49-F238E27FC236}">
                <a16:creationId xmlns:a16="http://schemas.microsoft.com/office/drawing/2014/main" id="{8F822D75-F9B5-0190-0AC0-900DE2B33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34140" y="1571625"/>
            <a:ext cx="6017643" cy="3382376"/>
          </a:xfrm>
        </p:spPr>
      </p:pic>
      <p:pic>
        <p:nvPicPr>
          <p:cNvPr id="6" name="Picture 5" descr="A wooden cabin with a door and a door on a grassy field&#10;&#10;Description automatically generated">
            <a:extLst>
              <a:ext uri="{FF2B5EF4-FFF2-40B4-BE49-F238E27FC236}">
                <a16:creationId xmlns:a16="http://schemas.microsoft.com/office/drawing/2014/main" id="{F4D17627-0243-028A-B365-C35D961247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06" y="3254645"/>
            <a:ext cx="5468903" cy="340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061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Timber Yurts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anchor="t">
            <a:normAutofit fontScale="92500" lnSpcReduction="10000"/>
          </a:bodyPr>
          <a:lstStyle/>
          <a:p>
            <a:pPr marL="447675" indent="-383540"/>
            <a:r>
              <a:rPr lang="en-GB" dirty="0"/>
              <a:t>Each yurt sleeps up to 8 children.</a:t>
            </a:r>
            <a:endParaRPr lang="en-US" dirty="0"/>
          </a:p>
          <a:p>
            <a:pPr marL="447675" indent="-383540"/>
            <a:r>
              <a:rPr lang="en-US" dirty="0"/>
              <a:t>Comfy bunk beds. </a:t>
            </a:r>
            <a:endParaRPr lang="en-GB" dirty="0"/>
          </a:p>
          <a:p>
            <a:pPr marL="447675" indent="-383540"/>
            <a:r>
              <a:rPr lang="en-GB" dirty="0"/>
              <a:t>Boys and girls will be in separate yurts.</a:t>
            </a:r>
          </a:p>
          <a:p>
            <a:pPr marL="447675" indent="-383540"/>
            <a:r>
              <a:rPr lang="en-GB" dirty="0"/>
              <a:t>Shower and toilet block separate to yurts.</a:t>
            </a:r>
          </a:p>
          <a:p>
            <a:pPr marL="447675" indent="-383540"/>
            <a:r>
              <a:rPr lang="en-GB" dirty="0"/>
              <a:t>Yurts do not have heating- slippers/indoor shoes only inside.</a:t>
            </a:r>
          </a:p>
          <a:p>
            <a:pPr marL="447675" indent="-383540"/>
            <a:r>
              <a:rPr lang="en-GB" dirty="0"/>
              <a:t>Children to choose 1 or 2 people to share with and rooms will be organised accordingly. </a:t>
            </a:r>
          </a:p>
          <a:p>
            <a:pPr marL="447675" indent="-383540"/>
            <a:endParaRPr lang="en-GB" dirty="0"/>
          </a:p>
          <a:p>
            <a:pPr marL="63500" indent="0">
              <a:buNone/>
            </a:pPr>
            <a:r>
              <a:rPr lang="en-GB" dirty="0"/>
              <a:t>Children will need to bring a </a:t>
            </a:r>
            <a:r>
              <a:rPr lang="en-GB" b="1" dirty="0"/>
              <a:t>single sheet, pillow, pillow cover, a sleeping bag and extra blanket. </a:t>
            </a:r>
          </a:p>
        </p:txBody>
      </p:sp>
      <p:pic>
        <p:nvPicPr>
          <p:cNvPr id="5" name="Picture 4" descr="A wooden cabin with a door and a door on a grassy field&#10;&#10;Description automatically generated">
            <a:extLst>
              <a:ext uri="{FF2B5EF4-FFF2-40B4-BE49-F238E27FC236}">
                <a16:creationId xmlns:a16="http://schemas.microsoft.com/office/drawing/2014/main" id="{302CF266-7AF4-DCEF-E90A-7728687DC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056" y="464951"/>
            <a:ext cx="3815751" cy="246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16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will be going…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6297" y="1693073"/>
            <a:ext cx="10245212" cy="452284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/>
          </a:p>
          <a:p>
            <a:r>
              <a:rPr lang="en-GB" dirty="0"/>
              <a:t>Some members of the Year 5/6 team and other John Blandy staff still to be confirmed. </a:t>
            </a:r>
          </a:p>
          <a:p>
            <a:pPr marL="63500" indent="0">
              <a:buNone/>
            </a:pPr>
            <a:endParaRPr lang="en-GB" dirty="0"/>
          </a:p>
          <a:p>
            <a:r>
              <a:rPr lang="en-GB" dirty="0"/>
              <a:t>Professional Outdoor Instructors run all the activities during the day and on the second night. </a:t>
            </a:r>
          </a:p>
          <a:p>
            <a:r>
              <a:rPr lang="en-GB" dirty="0"/>
              <a:t>We will be the only school on site.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6495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6E0817-FF00-B04B-FEEE-7E62BDECEADE}"/>
              </a:ext>
            </a:extLst>
          </p:cNvPr>
          <p:cNvSpPr txBox="1"/>
          <p:nvPr/>
        </p:nvSpPr>
        <p:spPr>
          <a:xfrm>
            <a:off x="1479755" y="1553496"/>
            <a:ext cx="9490587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/>
              <a:t>Children will need to bring a </a:t>
            </a:r>
            <a:r>
              <a:rPr lang="en-GB" sz="2800" b="1" dirty="0"/>
              <a:t>small</a:t>
            </a:r>
            <a:r>
              <a:rPr lang="en-GB" sz="2800" dirty="0"/>
              <a:t> snack and a drink for the first morning. They will also need to bring a </a:t>
            </a:r>
            <a:r>
              <a:rPr lang="en-GB" sz="2800" b="1" dirty="0"/>
              <a:t>packed lunch </a:t>
            </a:r>
            <a:r>
              <a:rPr lang="en-GB" sz="2800" dirty="0"/>
              <a:t>for the first day. After this, all food is provided.</a:t>
            </a:r>
            <a:endParaRPr lang="en-GB"/>
          </a:p>
          <a:p>
            <a:endParaRPr lang="en-GB" sz="2800" dirty="0"/>
          </a:p>
          <a:p>
            <a:r>
              <a:rPr lang="en-GB" sz="2800" dirty="0"/>
              <a:t>Dietary requirements catered for- please see form and provide the information as soon as possible.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3645564-2C4D-88AB-5A35-012ED8122F3C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Food...</a:t>
            </a:r>
          </a:p>
        </p:txBody>
      </p:sp>
    </p:spTree>
    <p:extLst>
      <p:ext uri="{BB962C8B-B14F-4D97-AF65-F5344CB8AC3E}">
        <p14:creationId xmlns:p14="http://schemas.microsoft.com/office/powerpoint/2010/main" val="2640200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What activities will the children be doing during the day?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A9AF19-F752-14D0-83C6-17323894E8B6}"/>
              </a:ext>
            </a:extLst>
          </p:cNvPr>
          <p:cNvSpPr txBox="1"/>
          <p:nvPr/>
        </p:nvSpPr>
        <p:spPr>
          <a:xfrm>
            <a:off x="1481666" y="1730963"/>
            <a:ext cx="3419593" cy="45431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600" dirty="0"/>
              <a:t>Archery</a:t>
            </a:r>
          </a:p>
          <a:p>
            <a:r>
              <a:rPr lang="en-GB" sz="3600" dirty="0"/>
              <a:t>Climbing</a:t>
            </a:r>
          </a:p>
          <a:p>
            <a:r>
              <a:rPr lang="en-GB" sz="3600" dirty="0"/>
              <a:t>Biking</a:t>
            </a:r>
          </a:p>
          <a:p>
            <a:r>
              <a:rPr lang="en-GB" sz="3600" dirty="0"/>
              <a:t>Circus Skills</a:t>
            </a:r>
          </a:p>
          <a:p>
            <a:r>
              <a:rPr lang="en-GB" sz="3600" dirty="0"/>
              <a:t>Fencing</a:t>
            </a:r>
          </a:p>
          <a:p>
            <a:r>
              <a:rPr lang="en-GB" sz="3600" dirty="0"/>
              <a:t>Bushcraft</a:t>
            </a:r>
          </a:p>
          <a:p>
            <a:r>
              <a:rPr lang="en-GB" sz="3600" dirty="0"/>
              <a:t>Team Games </a:t>
            </a:r>
          </a:p>
          <a:p>
            <a:r>
              <a:rPr lang="en-GB" sz="3600" dirty="0"/>
              <a:t>Slacklining</a:t>
            </a:r>
          </a:p>
        </p:txBody>
      </p:sp>
      <p:pic>
        <p:nvPicPr>
          <p:cNvPr id="5" name="Picture 4" descr="A child shooting a bow and arrow&#10;&#10;Description automatically generated">
            <a:extLst>
              <a:ext uri="{FF2B5EF4-FFF2-40B4-BE49-F238E27FC236}">
                <a16:creationId xmlns:a16="http://schemas.microsoft.com/office/drawing/2014/main" id="{6B25B459-1279-4768-2F68-6D28852615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4427" y="1544665"/>
            <a:ext cx="2961790" cy="2063857"/>
          </a:xfrm>
          <a:prstGeom prst="rect">
            <a:avLst/>
          </a:prstGeom>
        </p:spPr>
      </p:pic>
      <p:pic>
        <p:nvPicPr>
          <p:cNvPr id="6" name="Picture 5" descr="A child riding a bike&#10;&#10;Description automatically generated">
            <a:extLst>
              <a:ext uri="{FF2B5EF4-FFF2-40B4-BE49-F238E27FC236}">
                <a16:creationId xmlns:a16="http://schemas.microsoft.com/office/drawing/2014/main" id="{60A57BDF-8B17-C788-78E9-DF925F9ACF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1513" y="3974024"/>
            <a:ext cx="2947583" cy="2061274"/>
          </a:xfrm>
          <a:prstGeom prst="rect">
            <a:avLst/>
          </a:prstGeom>
        </p:spPr>
      </p:pic>
      <p:pic>
        <p:nvPicPr>
          <p:cNvPr id="7" name="Picture 6" descr="A child climbing a rock wall&#10;&#10;Description automatically generated">
            <a:extLst>
              <a:ext uri="{FF2B5EF4-FFF2-40B4-BE49-F238E27FC236}">
                <a16:creationId xmlns:a16="http://schemas.microsoft.com/office/drawing/2014/main" id="{1C80B6CA-54D0-1FF9-A63A-101FE9D148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5008" y="3985567"/>
            <a:ext cx="2938220" cy="205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01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61AAC-9C3F-CEE0-036C-2E9F12888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Sample timetable </a:t>
            </a:r>
          </a:p>
        </p:txBody>
      </p:sp>
      <p:pic>
        <p:nvPicPr>
          <p:cNvPr id="4" name="Content Placeholder 3" descr="A white table with black text&#10;&#10;Description automatically generated">
            <a:extLst>
              <a:ext uri="{FF2B5EF4-FFF2-40B4-BE49-F238E27FC236}">
                <a16:creationId xmlns:a16="http://schemas.microsoft.com/office/drawing/2014/main" id="{4F98912A-0FBE-8FE8-939A-B626591CD8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9626" y="1550458"/>
            <a:ext cx="9431664" cy="4869921"/>
          </a:xfrm>
        </p:spPr>
      </p:pic>
    </p:spTree>
    <p:extLst>
      <p:ext uri="{BB962C8B-B14F-4D97-AF65-F5344CB8AC3E}">
        <p14:creationId xmlns:p14="http://schemas.microsoft.com/office/powerpoint/2010/main" val="1930756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56F8A-D87A-763B-4D48-19BC54B95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the children be doing in the evening?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28EEA-80B1-3266-B22E-9B5AB122E0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/>
              <a:t> Games/activities organised by JBL</a:t>
            </a:r>
          </a:p>
          <a:p>
            <a:r>
              <a:rPr lang="en-GB" sz="3600" dirty="0"/>
              <a:t>Campfire- led by Adventure plus- one evening</a:t>
            </a:r>
          </a:p>
          <a:p>
            <a:r>
              <a:rPr lang="en-GB" sz="3600" dirty="0"/>
              <a:t>In Yurts and lights out 9:00-9:30pm</a:t>
            </a:r>
          </a:p>
          <a:p>
            <a:r>
              <a:rPr lang="en-GB" sz="3600" dirty="0"/>
              <a:t>Asleep by 9:30-10:00pm</a:t>
            </a:r>
          </a:p>
        </p:txBody>
      </p:sp>
      <p:pic>
        <p:nvPicPr>
          <p:cNvPr id="4" name="Picture 3" descr="Free Images : leaf, flower, autumn, flame, soil, campfire, bonfire ...">
            <a:extLst>
              <a:ext uri="{FF2B5EF4-FFF2-40B4-BE49-F238E27FC236}">
                <a16:creationId xmlns:a16="http://schemas.microsoft.com/office/drawing/2014/main" id="{B54AA5EA-96D5-C215-051D-D77DFAC25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8678" y="4139338"/>
            <a:ext cx="3655017" cy="2453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187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C3E83-3FDB-A8C8-DC07-C6A19E2DF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opportunities do these residentials offer?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57C2A-24E6-18CF-9439-24BE361D7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Safety and encouragement</a:t>
            </a:r>
          </a:p>
          <a:p>
            <a:r>
              <a:rPr lang="en-GB" dirty="0"/>
              <a:t>Stepping out of your comfort zone </a:t>
            </a:r>
          </a:p>
          <a:p>
            <a:r>
              <a:rPr lang="en-GB" dirty="0"/>
              <a:t>Building skills and confidence</a:t>
            </a:r>
          </a:p>
          <a:p>
            <a:r>
              <a:rPr lang="en-GB" dirty="0"/>
              <a:t>Teamwork</a:t>
            </a:r>
          </a:p>
          <a:p>
            <a:r>
              <a:rPr lang="en-GB" dirty="0"/>
              <a:t>Positive learning environment </a:t>
            </a:r>
          </a:p>
        </p:txBody>
      </p:sp>
    </p:spTree>
    <p:extLst>
      <p:ext uri="{BB962C8B-B14F-4D97-AF65-F5344CB8AC3E}">
        <p14:creationId xmlns:p14="http://schemas.microsoft.com/office/powerpoint/2010/main" val="3044876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you will need…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91000"/>
            <a:ext cx="8229600" cy="5063808"/>
          </a:xfrm>
        </p:spPr>
        <p:txBody>
          <a:bodyPr vert="horz" lIns="91440" tIns="45720" rIns="91440" bIns="45720" anchor="t">
            <a:normAutofit/>
          </a:bodyPr>
          <a:lstStyle/>
          <a:p>
            <a:pPr marL="447675" indent="-383540"/>
            <a:r>
              <a:rPr lang="en-GB" dirty="0"/>
              <a:t>Kit list – layers are a must (even in summer!)</a:t>
            </a:r>
          </a:p>
          <a:p>
            <a:pPr marL="447675" indent="-383540"/>
            <a:r>
              <a:rPr lang="en-GB" dirty="0"/>
              <a:t>Sun lotion (hopefully!) </a:t>
            </a:r>
          </a:p>
          <a:p>
            <a:pPr marL="447675" indent="-383540"/>
            <a:r>
              <a:rPr lang="en-GB" dirty="0"/>
              <a:t>Lunch box and water bottle. </a:t>
            </a:r>
          </a:p>
          <a:p>
            <a:pPr marL="447675" indent="-383540"/>
            <a:r>
              <a:rPr lang="en-GB" dirty="0"/>
              <a:t>Playing cards/magazines/books can be taken – responsibility of children</a:t>
            </a:r>
          </a:p>
          <a:p>
            <a:pPr marL="447675" indent="-383540"/>
            <a:r>
              <a:rPr lang="en-GB" dirty="0"/>
              <a:t>A </a:t>
            </a:r>
            <a:r>
              <a:rPr lang="en-GB" b="1" dirty="0"/>
              <a:t>small</a:t>
            </a:r>
            <a:r>
              <a:rPr lang="en-GB" dirty="0"/>
              <a:t> bag of sweets</a:t>
            </a:r>
          </a:p>
          <a:p>
            <a:pPr marL="447675" indent="-383540"/>
            <a:r>
              <a:rPr lang="en-GB" dirty="0"/>
              <a:t>No mobile phones</a:t>
            </a:r>
          </a:p>
          <a:p>
            <a:pPr marL="447675" indent="-383540"/>
            <a:r>
              <a:rPr lang="en-GB" b="1" u="sng" dirty="0"/>
              <a:t>No aerosols </a:t>
            </a:r>
            <a:r>
              <a:rPr lang="en-GB" dirty="0"/>
              <a:t>please!</a:t>
            </a:r>
          </a:p>
          <a:p>
            <a:pPr marL="447675" indent="-383540"/>
            <a:r>
              <a:rPr lang="en-GB" dirty="0"/>
              <a:t>No electronic devices</a:t>
            </a:r>
            <a:endParaRPr lang="en-US" dirty="0"/>
          </a:p>
          <a:p>
            <a:pPr marL="447675" indent="-38354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8190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EAE49-64C5-C24E-93F4-6FDC7FDD7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Kit list </a:t>
            </a:r>
          </a:p>
        </p:txBody>
      </p:sp>
      <p:pic>
        <p:nvPicPr>
          <p:cNvPr id="4" name="Content Placeholder 3" descr="A list of clothing items&#10;&#10;Description automatically generated">
            <a:extLst>
              <a:ext uri="{FF2B5EF4-FFF2-40B4-BE49-F238E27FC236}">
                <a16:creationId xmlns:a16="http://schemas.microsoft.com/office/drawing/2014/main" id="{A5870F09-9CC4-960C-7CB1-0D89191459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8871" y="366800"/>
            <a:ext cx="6846537" cy="6348654"/>
          </a:xfrm>
        </p:spPr>
      </p:pic>
    </p:spTree>
    <p:extLst>
      <p:ext uri="{BB962C8B-B14F-4D97-AF65-F5344CB8AC3E}">
        <p14:creationId xmlns:p14="http://schemas.microsoft.com/office/powerpoint/2010/main" val="1935818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E2F91-465B-8831-DE39-629D0C40E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Behaviours and Expectations.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A1513-2964-1AEA-3A60-8951C2A4B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1AF50F-BF0C-53F8-1057-2B9BE4644FC1}"/>
              </a:ext>
            </a:extLst>
          </p:cNvPr>
          <p:cNvSpPr txBox="1"/>
          <p:nvPr/>
        </p:nvSpPr>
        <p:spPr>
          <a:xfrm>
            <a:off x="996779" y="1696995"/>
            <a:ext cx="10744199" cy="31085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Calibri"/>
              <a:buChar char="-"/>
            </a:pPr>
            <a:r>
              <a:rPr lang="en-US" sz="2800" dirty="0"/>
              <a:t>We have the same high expectations of </a:t>
            </a:r>
            <a:r>
              <a:rPr lang="en-US" sz="2800" dirty="0" err="1"/>
              <a:t>behaviour</a:t>
            </a:r>
            <a:r>
              <a:rPr lang="en-US" sz="2800" dirty="0"/>
              <a:t> outside of school as in school. </a:t>
            </a:r>
            <a:endParaRPr lang="en-US"/>
          </a:p>
          <a:p>
            <a:pPr marL="457200" indent="-457200">
              <a:buFont typeface="Calibri"/>
              <a:buChar char="-"/>
            </a:pPr>
            <a:r>
              <a:rPr lang="en-US" sz="2800" dirty="0"/>
              <a:t>We want all of the children to enjoy it and make life-long memories of their residentials. </a:t>
            </a:r>
            <a:endParaRPr lang="en-US" dirty="0"/>
          </a:p>
          <a:p>
            <a:pPr marL="457200" indent="-457200">
              <a:buFont typeface="Calibri"/>
              <a:buChar char="-"/>
            </a:pPr>
            <a:r>
              <a:rPr lang="en-US" sz="2800" dirty="0"/>
              <a:t> If for any reason </a:t>
            </a:r>
            <a:r>
              <a:rPr lang="en-US" sz="2800" dirty="0" err="1"/>
              <a:t>behaviour</a:t>
            </a:r>
            <a:r>
              <a:rPr lang="en-US" sz="2800" dirty="0"/>
              <a:t> falls short of expectations, we will phone home for your child to be collected and they will then be expected to go to school the next day.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7203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764704"/>
            <a:ext cx="8229600" cy="5690104"/>
          </a:xfrm>
        </p:spPr>
        <p:txBody>
          <a:bodyPr vert="horz" lIns="91440" tIns="45720" rIns="91440" bIns="45720" anchor="t">
            <a:normAutofit fontScale="92500"/>
          </a:bodyPr>
          <a:lstStyle/>
          <a:p>
            <a:pPr marL="447675" indent="-383540">
              <a:buFont typeface="Calibri" panose="020B0604020202020204" pitchFamily="34" charset="0"/>
              <a:buChar char="-"/>
            </a:pPr>
            <a:endParaRPr lang="en-GB" dirty="0"/>
          </a:p>
          <a:p>
            <a:pPr marL="447675" indent="-383540">
              <a:buFont typeface="Calibri" panose="020B0604020202020204" pitchFamily="34" charset="0"/>
              <a:buChar char="-"/>
            </a:pPr>
            <a:r>
              <a:rPr lang="en-GB" b="1" dirty="0"/>
              <a:t>Medicines handed to Mrs Kane on arrival at the site.</a:t>
            </a:r>
            <a:r>
              <a:rPr lang="en-GB" dirty="0"/>
              <a:t> </a:t>
            </a:r>
          </a:p>
          <a:p>
            <a:pPr marL="64135" indent="0">
              <a:buNone/>
            </a:pPr>
            <a:endParaRPr lang="en-GB" dirty="0"/>
          </a:p>
          <a:p>
            <a:pPr marL="447675" indent="-383540">
              <a:buFont typeface="Calibri" panose="020B0604020202020204" pitchFamily="34" charset="0"/>
              <a:buChar char="-"/>
            </a:pPr>
            <a:r>
              <a:rPr lang="en-GB" dirty="0"/>
              <a:t>Total cost of the trip £225 per child (including £50 non-refundable deposit paid by 31st November) </a:t>
            </a:r>
          </a:p>
          <a:p>
            <a:pPr marL="447675" indent="-383540">
              <a:buFont typeface="Calibri" panose="020B0604020202020204" pitchFamily="34" charset="0"/>
              <a:buChar char="-"/>
            </a:pPr>
            <a:endParaRPr lang="en-GB" dirty="0"/>
          </a:p>
          <a:p>
            <a:pPr marL="521335" indent="-457200">
              <a:buFont typeface="Calibri" panose="020B0604020202020204" pitchFamily="34" charset="0"/>
              <a:buChar char="-"/>
            </a:pPr>
            <a:r>
              <a:rPr lang="en-GB" dirty="0"/>
              <a:t>Mrs El-Madi will set up a payment system on </a:t>
            </a:r>
            <a:r>
              <a:rPr lang="en-GB" dirty="0" err="1"/>
              <a:t>Parentpay</a:t>
            </a:r>
            <a:r>
              <a:rPr lang="en-GB" dirty="0"/>
              <a:t> and you can pay in  instalments or pay the total in a lump sum. </a:t>
            </a:r>
          </a:p>
          <a:p>
            <a:pPr marL="64135" indent="0">
              <a:buNone/>
            </a:pPr>
            <a:endParaRPr lang="en-GB" dirty="0"/>
          </a:p>
          <a:p>
            <a:pPr marL="447675" indent="-383540">
              <a:buFont typeface="Calibri" panose="020B0604020202020204" pitchFamily="34" charset="0"/>
              <a:buChar char="-"/>
            </a:pPr>
            <a:r>
              <a:rPr lang="en-GB" dirty="0"/>
              <a:t>Please could you complete and return the medical and </a:t>
            </a:r>
            <a:r>
              <a:rPr lang="en-GB" dirty="0" err="1"/>
              <a:t>dietry</a:t>
            </a:r>
            <a:r>
              <a:rPr lang="en-GB" dirty="0"/>
              <a:t> requirement form as soon as possible. </a:t>
            </a:r>
          </a:p>
          <a:p>
            <a:pPr marL="63500" indent="0">
              <a:buNone/>
            </a:pPr>
            <a:endParaRPr lang="en-GB" dirty="0"/>
          </a:p>
          <a:p>
            <a:pPr marL="6350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7682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B27B-0F7D-574B-05EB-A4221F59B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1CA23-0743-2A5D-E7F6-D7BCC29BF4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309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7" ma:contentTypeDescription="Create a new document." ma:contentTypeScope="" ma:versionID="9c8a639b531e780be95ced52724118d0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f58d571a8a05606f21c13ea79777c96f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3:_dlc_DocId" minOccurs="0"/>
                <xsd:element ref="ns3:_dlc_DocIdUrl" minOccurs="0"/>
                <xsd:element ref="ns3:_dlc_DocIdPersistId" minOccurs="0"/>
                <xsd:element ref="ns2:Read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Thumbnail" minOccurs="0"/>
                <xsd:element ref="ns2:picture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Read" ma:index="29" nillable="true" ma:displayName="Read" ma:internalName="Read">
      <xsd:simpleType>
        <xsd:restriction base="dms:Text">
          <xsd:maxLength value="255"/>
        </xsd:restriction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Thumbnail" ma:index="34" nillable="true" ma:displayName="Thumbnail" ma:format="Thumbnail" ma:internalName="Thumbnail">
      <xsd:simpleType>
        <xsd:restriction base="dms:Unknown"/>
      </xsd:simpleType>
    </xsd:element>
    <xsd:element name="picture" ma:index="35" nillable="true" ma:displayName="picture" ma:format="Hyperlink" ma:internalName="pictur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SearchProperties" ma:index="3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6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8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32" nillable="true" ma:displayName="Taxonomy Catch All Column" ma:hidden="true" ma:list="{9d4de926-fc89-426f-8230-e1633e049e7e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f7b32164-f257-4eb2-9bcc-3f72bf860f94">VAZQFKPQAFKS-393519807-242428</_dlc_DocId>
    <_dlc_DocIdUrl xmlns="f7b32164-f257-4eb2-9bcc-3f72bf860f94">
      <Url>https://fccoxonschuk.sharepoint.com/sites/JBL-StaffShared/_layouts/15/DocIdRedir.aspx?ID=VAZQFKPQAFKS-393519807-242428</Url>
      <Description>VAZQFKPQAFKS-393519807-242428</Description>
    </_dlc_DocIdUrl>
    <Thumbnail xmlns="1095825a-ff4a-4656-b561-bd0c70d70820" xsi:nil="true"/>
    <picture xmlns="1095825a-ff4a-4656-b561-bd0c70d70820">
      <Url xsi:nil="true"/>
      <Description xsi:nil="true"/>
    </picture>
    <MigrationWizIdPermissions xmlns="1095825a-ff4a-4656-b561-bd0c70d70820" xsi:nil="true"/>
    <MigrationWizIdPermissionLevels xmlns="1095825a-ff4a-4656-b561-bd0c70d70820" xsi:nil="true"/>
    <MigrationWizIdDocumentLibraryPermissions xmlns="1095825a-ff4a-4656-b561-bd0c70d70820" xsi:nil="true"/>
    <TaxCatchAll xmlns="f7b32164-f257-4eb2-9bcc-3f72bf860f94" xsi:nil="true"/>
    <Read xmlns="1095825a-ff4a-4656-b561-bd0c70d70820" xsi:nil="true"/>
    <MigrationWizId xmlns="1095825a-ff4a-4656-b561-bd0c70d70820" xsi:nil="true"/>
    <MigrationWizIdSecurityGroups xmlns="1095825a-ff4a-4656-b561-bd0c70d70820" xsi:nil="true"/>
    <lcf76f155ced4ddcb4097134ff3c332f xmlns="1095825a-ff4a-4656-b561-bd0c70d7082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42DC42A-3B1C-4986-9FCA-B12E6BCCEBC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3A7AC3-8A4B-4BBF-8332-4EC3991655E5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8F8F5DAE-7D09-4575-86E7-ABC47C37EA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95825a-ff4a-4656-b561-bd0c70d70820"/>
    <ds:schemaRef ds:uri="f7b32164-f257-4eb2-9bcc-3f72bf860f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C7906648-BCCB-42D8-880A-93259BFC8655}">
  <ds:schemaRefs>
    <ds:schemaRef ds:uri="http://schemas.microsoft.com/office/2006/metadata/properties"/>
    <ds:schemaRef ds:uri="http://schemas.microsoft.com/office/infopath/2007/PartnerControls"/>
    <ds:schemaRef ds:uri="f7b32164-f257-4eb2-9bcc-3f72bf860f94"/>
    <ds:schemaRef ds:uri="1095825a-ff4a-4656-b561-bd0c70d7082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Year 5 Clanfield Residential  24th-26th June 2026 </vt:lpstr>
      <vt:lpstr>PowerPoint Presentation</vt:lpstr>
      <vt:lpstr>Adventure Plus Centre </vt:lpstr>
      <vt:lpstr>Wednesday 24th – Friday 26th June 2026</vt:lpstr>
      <vt:lpstr>Accommodation- Timber Yurts </vt:lpstr>
      <vt:lpstr>Timber Yurts </vt:lpstr>
      <vt:lpstr>Who will be going…</vt:lpstr>
      <vt:lpstr>PowerPoint Presentation</vt:lpstr>
      <vt:lpstr>What activities will the children be doing during the day?</vt:lpstr>
      <vt:lpstr>Sample timetable </vt:lpstr>
      <vt:lpstr>What will the children be doing in the evening? </vt:lpstr>
      <vt:lpstr>What opportunities do these residentials offer? </vt:lpstr>
      <vt:lpstr>What you will need…</vt:lpstr>
      <vt:lpstr>Kit list </vt:lpstr>
      <vt:lpstr>Behaviours and Expectations.</vt:lpstr>
      <vt:lpstr>PowerPoint Presentation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445</cp:revision>
  <dcterms:created xsi:type="dcterms:W3CDTF">2025-01-13T20:00:39Z</dcterms:created>
  <dcterms:modified xsi:type="dcterms:W3CDTF">2025-10-08T19:00:46Z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ItemGuid">
    <vt:lpwstr>f819af81-059e-4a1a-937d-d0300f194890</vt:lpwstr>
  </property>
  <property fmtid="{D5CDD505-2E9C-101B-9397-08002B2CF9AE}" pid="3" name="ContentTypeId">
    <vt:lpwstr>0x010100527448E626EB8B4DACACD9224AA7C803</vt:lpwstr>
  </property>
  <property fmtid="{D5CDD505-2E9C-101B-9397-08002B2CF9AE}" pid="4" name="MediaServiceImageTags">
    <vt:lpwstr/>
  </property>
</Properties>
</file>