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22"/>
  </p:notesMasterIdLst>
  <p:sldIdLst>
    <p:sldId id="256" r:id="rId6"/>
    <p:sldId id="273" r:id="rId7"/>
    <p:sldId id="268" r:id="rId8"/>
    <p:sldId id="267" r:id="rId9"/>
    <p:sldId id="269" r:id="rId10"/>
    <p:sldId id="258" r:id="rId11"/>
    <p:sldId id="265" r:id="rId12"/>
    <p:sldId id="259" r:id="rId13"/>
    <p:sldId id="270" r:id="rId14"/>
    <p:sldId id="272" r:id="rId15"/>
    <p:sldId id="260" r:id="rId16"/>
    <p:sldId id="262" r:id="rId17"/>
    <p:sldId id="264" r:id="rId18"/>
    <p:sldId id="275" r:id="rId19"/>
    <p:sldId id="274" r:id="rId20"/>
    <p:sldId id="263"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DEB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C3F194-93F6-A9E9-F0FE-C0BFF6E31125}" v="232" dt="2025-09-10T15:27:01.267"/>
    <p1510:client id="{2925A840-63ED-9E57-AD4B-96FEED1F1DD9}" v="44" dt="2025-09-09T12:11:05.799"/>
    <p1510:client id="{2D62391A-1D21-21AE-4BD8-0F8D03531AAC}" v="30" dt="2025-09-08T21:17:55.395"/>
    <p1510:client id="{452269DC-AA8C-E570-A725-160B9CD18807}" v="127" dt="2025-09-08T21:20:38.781"/>
    <p1510:client id="{B55DED81-3B75-A8AE-680F-87EFA1934B94}" v="24" dt="2025-09-09T21:19:51.787"/>
    <p1510:client id="{DF2A499C-A93B-CE9B-F4B2-62E06203DBD2}" v="328" dt="2025-09-09T20:42:32.20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viewProps" Target="viewProp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notesMaster" Target="notesMasters/notesMaster1.xml"/><Relationship Id="rId27"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6C4E7C-2412-4FB3-ACFD-0091356F3C3D}" type="datetimeFigureOut">
              <a:rPr lang="en-GB" smtClean="0"/>
              <a:t>11/09/2025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6D3F0B-F15C-44F7-80A6-63D6E998FF6C}" type="slidenum">
              <a:rPr lang="en-GB" smtClean="0"/>
              <a:t>‹#›</a:t>
            </a:fld>
            <a:endParaRPr lang="en-GB"/>
          </a:p>
        </p:txBody>
      </p:sp>
    </p:spTree>
    <p:extLst>
      <p:ext uri="{BB962C8B-B14F-4D97-AF65-F5344CB8AC3E}">
        <p14:creationId xmlns:p14="http://schemas.microsoft.com/office/powerpoint/2010/main" val="87094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6" name="Google Shape;146;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7" name="Google Shape;147;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12</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3" name="Google Shape;163;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6" name="Google Shape;15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9/11/2025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9/11/2025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9/11/2025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9/11/2025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9/11/2025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9/11/2025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5DEBA">
            <a:alpha val="51000"/>
          </a:srgb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9/11/2025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en.wikipedia.org/wiki/Willow" TargetMode="External"/><Relationship Id="rId7" Type="http://schemas.microsoft.com/office/2007/relationships/hdphoto" Target="../media/hdphoto2.wdp"/><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3.png"/><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en.wikipedia.org/wiki/Willow" TargetMode="External"/><Relationship Id="rId7"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Layout" Target="../slideLayouts/slideLayout6.xml"/><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6.xml"/><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freepngimg.com/png/16933-swimming-png-pic" TargetMode="External"/><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misslarrisey.wikispaces.com/homework" TargetMode="External"/><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1.jpeg"/></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hyperlink" Target="https://www.pexels.com/photo/apple-apps-cell-cell-phone-586922/"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9355CE1-20B3-6BA6-1B78-10BE2C384F9E}"/>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738360" y="-59632"/>
            <a:ext cx="2453640" cy="2453640"/>
          </a:xfrm>
          <a:prstGeom prst="rect">
            <a:avLst/>
          </a:prstGeom>
        </p:spPr>
      </p:pic>
      <p:pic>
        <p:nvPicPr>
          <p:cNvPr id="4" name="Picture 3" descr="Maple, Tree png images | PNGEgg">
            <a:extLst>
              <a:ext uri="{FF2B5EF4-FFF2-40B4-BE49-F238E27FC236}">
                <a16:creationId xmlns:a16="http://schemas.microsoft.com/office/drawing/2014/main" id="{0CB49F22-379E-4352-5745-300DB5DC9BB7}"/>
              </a:ext>
            </a:extLst>
          </p:cNvPr>
          <p:cNvPicPr>
            <a:picLocks noChangeAspect="1"/>
          </p:cNvPicPr>
          <p:nvPr/>
        </p:nvPicPr>
        <p:blipFill>
          <a:blip r:embed="rId4">
            <a:alphaModFix amt="53000"/>
            <a:extLst>
              <a:ext uri="{BEBA8EAE-BF5A-486C-A8C5-ECC9F3942E4B}">
                <a14:imgProps xmlns:a14="http://schemas.microsoft.com/office/drawing/2010/main">
                  <a14:imgLayer r:embed="rId5">
                    <a14:imgEffect>
                      <a14:backgroundRemoval t="10000" b="90000" l="10000" r="90000"/>
                    </a14:imgEffect>
                  </a14:imgLayer>
                </a14:imgProps>
              </a:ext>
            </a:extLst>
          </a:blip>
          <a:stretch>
            <a:fillRect/>
          </a:stretch>
        </p:blipFill>
        <p:spPr>
          <a:xfrm>
            <a:off x="3265096" y="1457767"/>
            <a:ext cx="4806810" cy="3942466"/>
          </a:xfrm>
          <a:prstGeom prst="rect">
            <a:avLst/>
          </a:prstGeom>
        </p:spPr>
      </p:pic>
      <p:pic>
        <p:nvPicPr>
          <p:cNvPr id="5" name="Picture 4" descr="Populus nigra IV">
            <a:extLst>
              <a:ext uri="{FF2B5EF4-FFF2-40B4-BE49-F238E27FC236}">
                <a16:creationId xmlns:a16="http://schemas.microsoft.com/office/drawing/2014/main" id="{E6C843F8-351B-FE2B-691E-E2BD565572A2}"/>
              </a:ext>
            </a:extLst>
          </p:cNvPr>
          <p:cNvPicPr>
            <a:picLocks noChangeAspect="1"/>
          </p:cNvPicPr>
          <p:nvPr/>
        </p:nvPicPr>
        <p:blipFill>
          <a:blip r:embed="rId6">
            <a:alphaModFix amt="62000"/>
            <a:extLst>
              <a:ext uri="{BEBA8EAE-BF5A-486C-A8C5-ECC9F3942E4B}">
                <a14:imgProps xmlns:a14="http://schemas.microsoft.com/office/drawing/2010/main">
                  <a14:imgLayer r:embed="rId7">
                    <a14:imgEffect>
                      <a14:backgroundRemoval t="10000" b="90000" l="10000" r="90000"/>
                    </a14:imgEffect>
                  </a14:imgLayer>
                </a14:imgProps>
              </a:ext>
            </a:extLst>
          </a:blip>
          <a:stretch>
            <a:fillRect/>
          </a:stretch>
        </p:blipFill>
        <p:spPr>
          <a:xfrm>
            <a:off x="0" y="1740388"/>
            <a:ext cx="2435299" cy="5540522"/>
          </a:xfrm>
          <a:prstGeom prst="rect">
            <a:avLst/>
          </a:prstGeom>
        </p:spPr>
      </p:pic>
      <p:sp>
        <p:nvSpPr>
          <p:cNvPr id="2" name="Title 1"/>
          <p:cNvSpPr>
            <a:spLocks noGrp="1"/>
          </p:cNvSpPr>
          <p:nvPr>
            <p:ph type="ctrTitle"/>
          </p:nvPr>
        </p:nvSpPr>
        <p:spPr>
          <a:xfrm>
            <a:off x="1012521" y="1571212"/>
            <a:ext cx="9144000" cy="2387600"/>
          </a:xfrm>
        </p:spPr>
        <p:txBody>
          <a:bodyPr>
            <a:normAutofit fontScale="90000"/>
          </a:bodyPr>
          <a:lstStyle/>
          <a:p>
            <a:r>
              <a:rPr lang="en-US" sz="8800" b="1"/>
              <a:t>Welcome to Year 5/6</a:t>
            </a:r>
            <a:br>
              <a:rPr lang="en-US" sz="8800" b="1"/>
            </a:br>
            <a:r>
              <a:rPr lang="en-US" sz="4000"/>
              <a:t>Poplar, Willow and Maple Class</a:t>
            </a:r>
            <a:endParaRPr lang="en-US" sz="8800" b="1"/>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AA222-C38D-863B-B210-EFB4167387DF}"/>
              </a:ext>
            </a:extLst>
          </p:cNvPr>
          <p:cNvSpPr>
            <a:spLocks noGrp="1"/>
          </p:cNvSpPr>
          <p:nvPr>
            <p:ph type="title"/>
          </p:nvPr>
        </p:nvSpPr>
        <p:spPr/>
        <p:txBody>
          <a:bodyPr/>
          <a:lstStyle/>
          <a:p>
            <a:r>
              <a:rPr lang="en-US" b="1"/>
              <a:t>Staff- Willow Class </a:t>
            </a:r>
            <a:endParaRPr lang="en-GB"/>
          </a:p>
        </p:txBody>
      </p:sp>
      <p:pic>
        <p:nvPicPr>
          <p:cNvPr id="3" name="Picture 2">
            <a:extLst>
              <a:ext uri="{FF2B5EF4-FFF2-40B4-BE49-F238E27FC236}">
                <a16:creationId xmlns:a16="http://schemas.microsoft.com/office/drawing/2014/main" id="{5C8551CC-4C06-4557-D7EA-DD10D964717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634788" y="359662"/>
            <a:ext cx="3340042" cy="3340042"/>
          </a:xfrm>
          <a:prstGeom prst="rect">
            <a:avLst/>
          </a:prstGeom>
        </p:spPr>
      </p:pic>
      <p:sp>
        <p:nvSpPr>
          <p:cNvPr id="5" name="TextBox 4">
            <a:extLst>
              <a:ext uri="{FF2B5EF4-FFF2-40B4-BE49-F238E27FC236}">
                <a16:creationId xmlns:a16="http://schemas.microsoft.com/office/drawing/2014/main" id="{E56C01D2-D57F-4197-3D81-1ECB02F51D3B}"/>
              </a:ext>
            </a:extLst>
          </p:cNvPr>
          <p:cNvSpPr txBox="1"/>
          <p:nvPr/>
        </p:nvSpPr>
        <p:spPr>
          <a:xfrm>
            <a:off x="2371620" y="1574898"/>
            <a:ext cx="6097904" cy="1384995"/>
          </a:xfrm>
          <a:prstGeom prst="rect">
            <a:avLst/>
          </a:prstGeom>
          <a:noFill/>
        </p:spPr>
        <p:txBody>
          <a:bodyPr wrap="square">
            <a:spAutoFit/>
          </a:bodyPr>
          <a:lstStyle/>
          <a:p>
            <a:r>
              <a:rPr lang="en-US" sz="2800"/>
              <a:t>Taught by: </a:t>
            </a:r>
            <a:r>
              <a:rPr lang="en-US" sz="2800" err="1"/>
              <a:t>Mrs</a:t>
            </a:r>
            <a:r>
              <a:rPr lang="en-US" sz="2800"/>
              <a:t> Kane</a:t>
            </a:r>
          </a:p>
          <a:p>
            <a:endParaRPr lang="en-US" sz="2800"/>
          </a:p>
          <a:p>
            <a:r>
              <a:rPr lang="en-US" sz="2800"/>
              <a:t>Class TA: </a:t>
            </a:r>
            <a:r>
              <a:rPr lang="en-US" sz="2800" err="1"/>
              <a:t>Mrs</a:t>
            </a:r>
            <a:r>
              <a:rPr lang="en-US" sz="2800"/>
              <a:t> Stanley and Miss Forrest  </a:t>
            </a:r>
          </a:p>
        </p:txBody>
      </p:sp>
      <p:pic>
        <p:nvPicPr>
          <p:cNvPr id="7" name="Picture 6">
            <a:extLst>
              <a:ext uri="{FF2B5EF4-FFF2-40B4-BE49-F238E27FC236}">
                <a16:creationId xmlns:a16="http://schemas.microsoft.com/office/drawing/2014/main" id="{479D2E89-14C1-4EBB-EFA8-12574ABC17DA}"/>
              </a:ext>
            </a:extLst>
          </p:cNvPr>
          <p:cNvPicPr>
            <a:picLocks noChangeAspect="1"/>
          </p:cNvPicPr>
          <p:nvPr/>
        </p:nvPicPr>
        <p:blipFill>
          <a:blip r:embed="rId4"/>
          <a:stretch>
            <a:fillRect/>
          </a:stretch>
        </p:blipFill>
        <p:spPr>
          <a:xfrm>
            <a:off x="251907" y="1479202"/>
            <a:ext cx="2119713" cy="2749898"/>
          </a:xfrm>
          <a:prstGeom prst="rect">
            <a:avLst/>
          </a:prstGeom>
        </p:spPr>
      </p:pic>
      <p:pic>
        <p:nvPicPr>
          <p:cNvPr id="9" name="Picture 8">
            <a:extLst>
              <a:ext uri="{FF2B5EF4-FFF2-40B4-BE49-F238E27FC236}">
                <a16:creationId xmlns:a16="http://schemas.microsoft.com/office/drawing/2014/main" id="{C6C1059A-3AAC-0C14-39AA-DD226DBDAF75}"/>
              </a:ext>
            </a:extLst>
          </p:cNvPr>
          <p:cNvPicPr>
            <a:picLocks noChangeAspect="1"/>
          </p:cNvPicPr>
          <p:nvPr/>
        </p:nvPicPr>
        <p:blipFill>
          <a:blip r:embed="rId5"/>
          <a:stretch>
            <a:fillRect/>
          </a:stretch>
        </p:blipFill>
        <p:spPr>
          <a:xfrm>
            <a:off x="2616780" y="3898108"/>
            <a:ext cx="2119714" cy="2503506"/>
          </a:xfrm>
          <a:prstGeom prst="rect">
            <a:avLst/>
          </a:prstGeom>
        </p:spPr>
      </p:pic>
      <p:pic>
        <p:nvPicPr>
          <p:cNvPr id="11" name="Picture 10">
            <a:extLst>
              <a:ext uri="{FF2B5EF4-FFF2-40B4-BE49-F238E27FC236}">
                <a16:creationId xmlns:a16="http://schemas.microsoft.com/office/drawing/2014/main" id="{42DADF09-4B30-CD82-4E11-6F556E582CF7}"/>
              </a:ext>
            </a:extLst>
          </p:cNvPr>
          <p:cNvPicPr>
            <a:picLocks noChangeAspect="1"/>
          </p:cNvPicPr>
          <p:nvPr/>
        </p:nvPicPr>
        <p:blipFill>
          <a:blip r:embed="rId6"/>
          <a:stretch>
            <a:fillRect/>
          </a:stretch>
        </p:blipFill>
        <p:spPr>
          <a:xfrm>
            <a:off x="4985464" y="3900235"/>
            <a:ext cx="2119713" cy="2501379"/>
          </a:xfrm>
          <a:prstGeom prst="rect">
            <a:avLst/>
          </a:prstGeom>
        </p:spPr>
      </p:pic>
      <p:pic>
        <p:nvPicPr>
          <p:cNvPr id="4" name="Picture 3" descr="A white sign with black text&#10;&#10;AI-generated content may be incorrect.">
            <a:extLst>
              <a:ext uri="{FF2B5EF4-FFF2-40B4-BE49-F238E27FC236}">
                <a16:creationId xmlns:a16="http://schemas.microsoft.com/office/drawing/2014/main" id="{F2352BC4-F123-1624-98F7-BE55CD6F9F8D}"/>
              </a:ext>
            </a:extLst>
          </p:cNvPr>
          <p:cNvPicPr>
            <a:picLocks noChangeAspect="1"/>
          </p:cNvPicPr>
          <p:nvPr/>
        </p:nvPicPr>
        <p:blipFill>
          <a:blip r:embed="rId7"/>
          <a:stretch>
            <a:fillRect/>
          </a:stretch>
        </p:blipFill>
        <p:spPr>
          <a:xfrm>
            <a:off x="7548320" y="4588225"/>
            <a:ext cx="4405394" cy="1672364"/>
          </a:xfrm>
          <a:prstGeom prst="rect">
            <a:avLst/>
          </a:prstGeom>
        </p:spPr>
      </p:pic>
    </p:spTree>
    <p:extLst>
      <p:ext uri="{BB962C8B-B14F-4D97-AF65-F5344CB8AC3E}">
        <p14:creationId xmlns:p14="http://schemas.microsoft.com/office/powerpoint/2010/main" val="40466857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D66E0F-84C2-941B-CB27-70A23DCF1B22}"/>
              </a:ext>
            </a:extLst>
          </p:cNvPr>
          <p:cNvSpPr>
            <a:spLocks noGrp="1"/>
          </p:cNvSpPr>
          <p:nvPr>
            <p:ph type="title"/>
          </p:nvPr>
        </p:nvSpPr>
        <p:spPr/>
        <p:txBody>
          <a:bodyPr/>
          <a:lstStyle/>
          <a:p>
            <a:r>
              <a:rPr lang="en-US" b="1"/>
              <a:t>Staff- Maple Class </a:t>
            </a:r>
          </a:p>
        </p:txBody>
      </p:sp>
      <p:pic>
        <p:nvPicPr>
          <p:cNvPr id="8" name="Picture 7" descr="Maple, Tree png images | PNGEgg">
            <a:extLst>
              <a:ext uri="{FF2B5EF4-FFF2-40B4-BE49-F238E27FC236}">
                <a16:creationId xmlns:a16="http://schemas.microsoft.com/office/drawing/2014/main" id="{BDEB31AC-8190-C67C-5612-562D49BF43B5}"/>
              </a:ext>
            </a:extLst>
          </p:cNvPr>
          <p:cNvPicPr>
            <a:picLocks noChangeAspect="1"/>
          </p:cNvPicPr>
          <p:nvPr/>
        </p:nvPicPr>
        <p:blipFill>
          <a:blip r:embed="rId2">
            <a:alphaModFix amt="53000"/>
            <a:extLst>
              <a:ext uri="{BEBA8EAE-BF5A-486C-A8C5-ECC9F3942E4B}">
                <a14:imgProps xmlns:a14="http://schemas.microsoft.com/office/drawing/2010/main">
                  <a14:imgLayer r:embed="rId3">
                    <a14:imgEffect>
                      <a14:backgroundRemoval t="10000" b="90000" l="10000" r="90000"/>
                    </a14:imgEffect>
                  </a14:imgLayer>
                </a14:imgProps>
              </a:ext>
            </a:extLst>
          </a:blip>
          <a:stretch>
            <a:fillRect/>
          </a:stretch>
        </p:blipFill>
        <p:spPr>
          <a:xfrm>
            <a:off x="8059367" y="649950"/>
            <a:ext cx="7565719" cy="6205278"/>
          </a:xfrm>
          <a:prstGeom prst="rect">
            <a:avLst/>
          </a:prstGeom>
        </p:spPr>
      </p:pic>
      <p:sp>
        <p:nvSpPr>
          <p:cNvPr id="6" name="TextBox 5">
            <a:extLst>
              <a:ext uri="{FF2B5EF4-FFF2-40B4-BE49-F238E27FC236}">
                <a16:creationId xmlns:a16="http://schemas.microsoft.com/office/drawing/2014/main" id="{4C19973A-4246-7B75-C451-9A31869D3193}"/>
              </a:ext>
            </a:extLst>
          </p:cNvPr>
          <p:cNvSpPr txBox="1"/>
          <p:nvPr/>
        </p:nvSpPr>
        <p:spPr>
          <a:xfrm>
            <a:off x="2839448" y="2136150"/>
            <a:ext cx="6235645"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t>Taught by: </a:t>
            </a:r>
            <a:r>
              <a:rPr lang="en-US" sz="2400" err="1"/>
              <a:t>Mrs</a:t>
            </a:r>
            <a:r>
              <a:rPr lang="en-US" sz="2400"/>
              <a:t> Williams</a:t>
            </a:r>
          </a:p>
          <a:p>
            <a:endParaRPr lang="en-US" sz="2400"/>
          </a:p>
          <a:p>
            <a:r>
              <a:rPr lang="en-US" sz="2400"/>
              <a:t>Class TA: </a:t>
            </a:r>
            <a:r>
              <a:rPr lang="en-US" sz="2400" err="1"/>
              <a:t>Mrs</a:t>
            </a:r>
            <a:r>
              <a:rPr lang="en-US" sz="2400"/>
              <a:t> Parkins </a:t>
            </a:r>
          </a:p>
        </p:txBody>
      </p:sp>
      <p:sp>
        <p:nvSpPr>
          <p:cNvPr id="12" name="TextBox 11">
            <a:extLst>
              <a:ext uri="{FF2B5EF4-FFF2-40B4-BE49-F238E27FC236}">
                <a16:creationId xmlns:a16="http://schemas.microsoft.com/office/drawing/2014/main" id="{F3CFACBB-905B-BC56-CB14-1A048A24A465}"/>
              </a:ext>
            </a:extLst>
          </p:cNvPr>
          <p:cNvSpPr txBox="1"/>
          <p:nvPr/>
        </p:nvSpPr>
        <p:spPr>
          <a:xfrm>
            <a:off x="4856154" y="5101301"/>
            <a:ext cx="4091402" cy="646331"/>
          </a:xfrm>
          <a:prstGeom prst="rect">
            <a:avLst/>
          </a:prstGeom>
        </p:spPr>
        <p:style>
          <a:lnRef idx="2">
            <a:schemeClr val="accent3"/>
          </a:lnRef>
          <a:fillRef idx="1">
            <a:schemeClr val="lt1"/>
          </a:fillRef>
          <a:effectRef idx="0">
            <a:schemeClr val="accent3"/>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PPA cover: </a:t>
            </a:r>
            <a:r>
              <a:rPr lang="en-US" dirty="0" err="1"/>
              <a:t>Mrs</a:t>
            </a:r>
            <a:r>
              <a:rPr lang="en-US" dirty="0"/>
              <a:t> Robinson (Thursday morning- R.E. and French) </a:t>
            </a:r>
          </a:p>
        </p:txBody>
      </p:sp>
      <p:pic>
        <p:nvPicPr>
          <p:cNvPr id="4" name="Picture 3">
            <a:extLst>
              <a:ext uri="{FF2B5EF4-FFF2-40B4-BE49-F238E27FC236}">
                <a16:creationId xmlns:a16="http://schemas.microsoft.com/office/drawing/2014/main" id="{2BE3AECD-104C-4F07-8787-5C00826E354C}"/>
              </a:ext>
            </a:extLst>
          </p:cNvPr>
          <p:cNvPicPr>
            <a:picLocks noChangeAspect="1"/>
          </p:cNvPicPr>
          <p:nvPr/>
        </p:nvPicPr>
        <p:blipFill>
          <a:blip r:embed="rId4"/>
          <a:stretch>
            <a:fillRect/>
          </a:stretch>
        </p:blipFill>
        <p:spPr>
          <a:xfrm>
            <a:off x="2108016" y="4092579"/>
            <a:ext cx="2159318" cy="2663774"/>
          </a:xfrm>
          <a:prstGeom prst="rect">
            <a:avLst/>
          </a:prstGeom>
        </p:spPr>
      </p:pic>
      <p:pic>
        <p:nvPicPr>
          <p:cNvPr id="7" name="Picture 6">
            <a:extLst>
              <a:ext uri="{FF2B5EF4-FFF2-40B4-BE49-F238E27FC236}">
                <a16:creationId xmlns:a16="http://schemas.microsoft.com/office/drawing/2014/main" id="{8C34DF67-82AF-4A55-C363-864BE44C2F18}"/>
              </a:ext>
            </a:extLst>
          </p:cNvPr>
          <p:cNvPicPr>
            <a:picLocks noChangeAspect="1"/>
          </p:cNvPicPr>
          <p:nvPr/>
        </p:nvPicPr>
        <p:blipFill>
          <a:blip r:embed="rId5"/>
          <a:stretch>
            <a:fillRect/>
          </a:stretch>
        </p:blipFill>
        <p:spPr>
          <a:xfrm>
            <a:off x="475301" y="1335104"/>
            <a:ext cx="2159318" cy="2604601"/>
          </a:xfrm>
          <a:prstGeom prst="rect">
            <a:avLst/>
          </a:prstGeom>
        </p:spPr>
      </p:pic>
    </p:spTree>
    <p:extLst>
      <p:ext uri="{BB962C8B-B14F-4D97-AF65-F5344CB8AC3E}">
        <p14:creationId xmlns:p14="http://schemas.microsoft.com/office/powerpoint/2010/main" val="23396213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D66E0F-84C2-941B-CB27-70A23DCF1B22}"/>
              </a:ext>
            </a:extLst>
          </p:cNvPr>
          <p:cNvSpPr>
            <a:spLocks noGrp="1"/>
          </p:cNvSpPr>
          <p:nvPr>
            <p:ph type="title"/>
          </p:nvPr>
        </p:nvSpPr>
        <p:spPr/>
        <p:txBody>
          <a:bodyPr/>
          <a:lstStyle/>
          <a:p>
            <a:r>
              <a:rPr lang="en-US" b="1"/>
              <a:t>Staff- Poplar Class </a:t>
            </a:r>
          </a:p>
        </p:txBody>
      </p:sp>
      <p:pic>
        <p:nvPicPr>
          <p:cNvPr id="4" name="Picture 3" descr="Populus nigra IV">
            <a:extLst>
              <a:ext uri="{FF2B5EF4-FFF2-40B4-BE49-F238E27FC236}">
                <a16:creationId xmlns:a16="http://schemas.microsoft.com/office/drawing/2014/main" id="{910DFF97-706A-13C4-A539-BC91E08FF5B7}"/>
              </a:ext>
            </a:extLst>
          </p:cNvPr>
          <p:cNvPicPr>
            <a:picLocks noChangeAspect="1"/>
          </p:cNvPicPr>
          <p:nvPr/>
        </p:nvPicPr>
        <p:blipFill>
          <a:blip r:embed="rId2">
            <a:alphaModFix amt="62000"/>
            <a:extLst>
              <a:ext uri="{BEBA8EAE-BF5A-486C-A8C5-ECC9F3942E4B}">
                <a14:imgProps xmlns:a14="http://schemas.microsoft.com/office/drawing/2010/main">
                  <a14:imgLayer r:embed="rId3">
                    <a14:imgEffect>
                      <a14:backgroundRemoval t="10000" b="90000" l="10000" r="90000"/>
                    </a14:imgEffect>
                  </a14:imgLayer>
                </a14:imgProps>
              </a:ext>
            </a:extLst>
          </a:blip>
          <a:stretch>
            <a:fillRect/>
          </a:stretch>
        </p:blipFill>
        <p:spPr>
          <a:xfrm>
            <a:off x="8754293" y="-684755"/>
            <a:ext cx="3616347" cy="8227512"/>
          </a:xfrm>
          <a:prstGeom prst="rect">
            <a:avLst/>
          </a:prstGeom>
        </p:spPr>
      </p:pic>
      <p:sp>
        <p:nvSpPr>
          <p:cNvPr id="6" name="TextBox 5">
            <a:extLst>
              <a:ext uri="{FF2B5EF4-FFF2-40B4-BE49-F238E27FC236}">
                <a16:creationId xmlns:a16="http://schemas.microsoft.com/office/drawing/2014/main" id="{4C19973A-4246-7B75-C451-9A31869D3193}"/>
              </a:ext>
            </a:extLst>
          </p:cNvPr>
          <p:cNvSpPr txBox="1"/>
          <p:nvPr/>
        </p:nvSpPr>
        <p:spPr>
          <a:xfrm>
            <a:off x="3499848" y="2101262"/>
            <a:ext cx="6235645"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t>Taught by: Miss Matheson and </a:t>
            </a:r>
            <a:r>
              <a:rPr lang="en-US" sz="2400" err="1"/>
              <a:t>Mrs</a:t>
            </a:r>
            <a:r>
              <a:rPr lang="en-US" sz="2400"/>
              <a:t> Fleet</a:t>
            </a:r>
          </a:p>
          <a:p>
            <a:r>
              <a:rPr lang="en-US" sz="2400"/>
              <a:t> </a:t>
            </a:r>
          </a:p>
          <a:p>
            <a:r>
              <a:rPr lang="en-US" sz="2400"/>
              <a:t>Class TA : Miss Dixon </a:t>
            </a:r>
          </a:p>
        </p:txBody>
      </p:sp>
      <p:sp>
        <p:nvSpPr>
          <p:cNvPr id="7" name="TextBox 6">
            <a:extLst>
              <a:ext uri="{FF2B5EF4-FFF2-40B4-BE49-F238E27FC236}">
                <a16:creationId xmlns:a16="http://schemas.microsoft.com/office/drawing/2014/main" id="{C591946C-8B79-DB23-E518-B5AE10FAD322}"/>
              </a:ext>
            </a:extLst>
          </p:cNvPr>
          <p:cNvSpPr txBox="1"/>
          <p:nvPr/>
        </p:nvSpPr>
        <p:spPr>
          <a:xfrm>
            <a:off x="5419825" y="5059548"/>
            <a:ext cx="3728088" cy="923330"/>
          </a:xfrm>
          <a:prstGeom prst="rect">
            <a:avLst/>
          </a:prstGeom>
        </p:spPr>
        <p:style>
          <a:lnRef idx="2">
            <a:schemeClr val="accent2"/>
          </a:lnRef>
          <a:fillRef idx="1">
            <a:schemeClr val="lt1"/>
          </a:fillRef>
          <a:effectRef idx="0">
            <a:schemeClr val="accent2"/>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PPA cover- </a:t>
            </a:r>
            <a:r>
              <a:rPr lang="en-US" dirty="0" err="1"/>
              <a:t>Mrs</a:t>
            </a:r>
            <a:r>
              <a:rPr lang="en-US" dirty="0"/>
              <a:t> King (PE on Monday and </a:t>
            </a:r>
            <a:r>
              <a:rPr lang="en-US" dirty="0" err="1"/>
              <a:t>Mrs</a:t>
            </a:r>
            <a:r>
              <a:rPr lang="en-US" dirty="0"/>
              <a:t> Stanley ( Music and RE on Tuesday)</a:t>
            </a:r>
          </a:p>
        </p:txBody>
      </p:sp>
      <p:pic>
        <p:nvPicPr>
          <p:cNvPr id="9" name="Picture 8">
            <a:extLst>
              <a:ext uri="{FF2B5EF4-FFF2-40B4-BE49-F238E27FC236}">
                <a16:creationId xmlns:a16="http://schemas.microsoft.com/office/drawing/2014/main" id="{D99947F0-B39C-EACE-BB8F-09B90A56BBD8}"/>
              </a:ext>
            </a:extLst>
          </p:cNvPr>
          <p:cNvPicPr>
            <a:picLocks noChangeAspect="1"/>
          </p:cNvPicPr>
          <p:nvPr/>
        </p:nvPicPr>
        <p:blipFill>
          <a:blip r:embed="rId4"/>
          <a:stretch>
            <a:fillRect/>
          </a:stretch>
        </p:blipFill>
        <p:spPr>
          <a:xfrm>
            <a:off x="-28575" y="1560595"/>
            <a:ext cx="1684827" cy="2125134"/>
          </a:xfrm>
          <a:prstGeom prst="rect">
            <a:avLst/>
          </a:prstGeom>
        </p:spPr>
      </p:pic>
      <p:pic>
        <p:nvPicPr>
          <p:cNvPr id="11" name="Picture 10">
            <a:extLst>
              <a:ext uri="{FF2B5EF4-FFF2-40B4-BE49-F238E27FC236}">
                <a16:creationId xmlns:a16="http://schemas.microsoft.com/office/drawing/2014/main" id="{A8A5EFF6-D0EB-F46B-2FD5-BF67A32D2106}"/>
              </a:ext>
            </a:extLst>
          </p:cNvPr>
          <p:cNvPicPr>
            <a:picLocks noChangeAspect="1"/>
          </p:cNvPicPr>
          <p:nvPr/>
        </p:nvPicPr>
        <p:blipFill>
          <a:blip r:embed="rId5"/>
          <a:stretch>
            <a:fillRect/>
          </a:stretch>
        </p:blipFill>
        <p:spPr>
          <a:xfrm>
            <a:off x="1659096" y="1568553"/>
            <a:ext cx="1801244" cy="2127017"/>
          </a:xfrm>
          <a:prstGeom prst="rect">
            <a:avLst/>
          </a:prstGeom>
        </p:spPr>
      </p:pic>
      <p:pic>
        <p:nvPicPr>
          <p:cNvPr id="13" name="Picture 12">
            <a:extLst>
              <a:ext uri="{FF2B5EF4-FFF2-40B4-BE49-F238E27FC236}">
                <a16:creationId xmlns:a16="http://schemas.microsoft.com/office/drawing/2014/main" id="{93767DC7-37D9-E698-520D-02A7B7BE1510}"/>
              </a:ext>
            </a:extLst>
          </p:cNvPr>
          <p:cNvPicPr>
            <a:picLocks noChangeAspect="1"/>
          </p:cNvPicPr>
          <p:nvPr/>
        </p:nvPicPr>
        <p:blipFill>
          <a:blip r:embed="rId6"/>
          <a:stretch>
            <a:fillRect/>
          </a:stretch>
        </p:blipFill>
        <p:spPr>
          <a:xfrm>
            <a:off x="770127" y="3934491"/>
            <a:ext cx="2022475" cy="2250113"/>
          </a:xfrm>
          <a:prstGeom prst="rect">
            <a:avLst/>
          </a:prstGeom>
        </p:spPr>
      </p:pic>
    </p:spTree>
    <p:extLst>
      <p:ext uri="{BB962C8B-B14F-4D97-AF65-F5344CB8AC3E}">
        <p14:creationId xmlns:p14="http://schemas.microsoft.com/office/powerpoint/2010/main" val="3993182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17752D-B842-B755-9FD3-0FC77F0E65F9}"/>
              </a:ext>
            </a:extLst>
          </p:cNvPr>
          <p:cNvSpPr>
            <a:spLocks noGrp="1"/>
          </p:cNvSpPr>
          <p:nvPr>
            <p:ph type="title"/>
          </p:nvPr>
        </p:nvSpPr>
        <p:spPr>
          <a:xfrm>
            <a:off x="149268" y="605208"/>
            <a:ext cx="11883024" cy="1325563"/>
          </a:xfrm>
        </p:spPr>
        <p:txBody>
          <a:bodyPr>
            <a:normAutofit fontScale="90000"/>
          </a:bodyPr>
          <a:lstStyle/>
          <a:p>
            <a:r>
              <a:rPr lang="en-US"/>
              <a:t>Staff</a:t>
            </a:r>
            <a:br>
              <a:rPr lang="en-US"/>
            </a:br>
            <a:br>
              <a:rPr lang="en-US"/>
            </a:br>
            <a:r>
              <a:rPr lang="en-US"/>
              <a:t>We are very lucky to have some other members of staff working across UKS2 during the week.</a:t>
            </a:r>
          </a:p>
        </p:txBody>
      </p:sp>
      <p:sp>
        <p:nvSpPr>
          <p:cNvPr id="8" name="TextBox 7">
            <a:extLst>
              <a:ext uri="{FF2B5EF4-FFF2-40B4-BE49-F238E27FC236}">
                <a16:creationId xmlns:a16="http://schemas.microsoft.com/office/drawing/2014/main" id="{6F88D31B-2B48-34FD-70E0-5203230A0CE9}"/>
              </a:ext>
            </a:extLst>
          </p:cNvPr>
          <p:cNvSpPr txBox="1"/>
          <p:nvPr/>
        </p:nvSpPr>
        <p:spPr>
          <a:xfrm>
            <a:off x="344612" y="5842759"/>
            <a:ext cx="1068300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 </a:t>
            </a:r>
            <a:r>
              <a:rPr lang="en-US" b="1"/>
              <a:t>       </a:t>
            </a:r>
            <a:r>
              <a:rPr lang="en-US" b="1" err="1"/>
              <a:t>Ms</a:t>
            </a:r>
            <a:r>
              <a:rPr lang="en-US" b="1"/>
              <a:t> </a:t>
            </a:r>
            <a:r>
              <a:rPr lang="en-GB" b="1" err="1"/>
              <a:t>Fakhretdinova</a:t>
            </a:r>
            <a:r>
              <a:rPr lang="en-US" b="1"/>
              <a:t>                                                   </a:t>
            </a:r>
            <a:r>
              <a:rPr lang="en-US" b="1" err="1"/>
              <a:t>Mrs</a:t>
            </a:r>
            <a:r>
              <a:rPr lang="en-US" b="1"/>
              <a:t> King                                                                 Mrs Robinson </a:t>
            </a:r>
          </a:p>
        </p:txBody>
      </p:sp>
      <p:pic>
        <p:nvPicPr>
          <p:cNvPr id="9" name="Picture 8">
            <a:extLst>
              <a:ext uri="{FF2B5EF4-FFF2-40B4-BE49-F238E27FC236}">
                <a16:creationId xmlns:a16="http://schemas.microsoft.com/office/drawing/2014/main" id="{D30A6096-B743-58E1-6F27-C3B8BA146DD0}"/>
              </a:ext>
            </a:extLst>
          </p:cNvPr>
          <p:cNvPicPr>
            <a:picLocks noChangeAspect="1"/>
          </p:cNvPicPr>
          <p:nvPr/>
        </p:nvPicPr>
        <p:blipFill>
          <a:blip r:embed="rId2"/>
          <a:stretch>
            <a:fillRect/>
          </a:stretch>
        </p:blipFill>
        <p:spPr>
          <a:xfrm>
            <a:off x="985838" y="2413723"/>
            <a:ext cx="2415472" cy="2935517"/>
          </a:xfrm>
          <a:prstGeom prst="rect">
            <a:avLst/>
          </a:prstGeom>
        </p:spPr>
      </p:pic>
      <p:pic>
        <p:nvPicPr>
          <p:cNvPr id="11" name="Picture 10">
            <a:extLst>
              <a:ext uri="{FF2B5EF4-FFF2-40B4-BE49-F238E27FC236}">
                <a16:creationId xmlns:a16="http://schemas.microsoft.com/office/drawing/2014/main" id="{C133AECB-FF9D-155E-DB7A-195656433EC7}"/>
              </a:ext>
            </a:extLst>
          </p:cNvPr>
          <p:cNvPicPr>
            <a:picLocks noChangeAspect="1"/>
          </p:cNvPicPr>
          <p:nvPr/>
        </p:nvPicPr>
        <p:blipFill>
          <a:blip r:embed="rId3"/>
          <a:stretch>
            <a:fillRect/>
          </a:stretch>
        </p:blipFill>
        <p:spPr>
          <a:xfrm>
            <a:off x="4505324" y="2424290"/>
            <a:ext cx="2415472" cy="2942360"/>
          </a:xfrm>
          <a:prstGeom prst="rect">
            <a:avLst/>
          </a:prstGeom>
        </p:spPr>
      </p:pic>
      <p:pic>
        <p:nvPicPr>
          <p:cNvPr id="13" name="Picture 12">
            <a:extLst>
              <a:ext uri="{FF2B5EF4-FFF2-40B4-BE49-F238E27FC236}">
                <a16:creationId xmlns:a16="http://schemas.microsoft.com/office/drawing/2014/main" id="{EDC20B1A-F437-2F57-BD94-F0721B4F8A87}"/>
              </a:ext>
            </a:extLst>
          </p:cNvPr>
          <p:cNvPicPr>
            <a:picLocks noChangeAspect="1"/>
          </p:cNvPicPr>
          <p:nvPr/>
        </p:nvPicPr>
        <p:blipFill>
          <a:blip r:embed="rId4"/>
          <a:stretch>
            <a:fillRect/>
          </a:stretch>
        </p:blipFill>
        <p:spPr>
          <a:xfrm>
            <a:off x="8024810" y="2424290"/>
            <a:ext cx="2512109" cy="2942360"/>
          </a:xfrm>
          <a:prstGeom prst="rect">
            <a:avLst/>
          </a:prstGeom>
        </p:spPr>
      </p:pic>
    </p:spTree>
    <p:extLst>
      <p:ext uri="{BB962C8B-B14F-4D97-AF65-F5344CB8AC3E}">
        <p14:creationId xmlns:p14="http://schemas.microsoft.com/office/powerpoint/2010/main" val="31447989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9C0E8-BF7D-00CF-BC3E-B0FF65C89657}"/>
              </a:ext>
            </a:extLst>
          </p:cNvPr>
          <p:cNvSpPr>
            <a:spLocks noGrp="1"/>
          </p:cNvSpPr>
          <p:nvPr>
            <p:ph type="title"/>
          </p:nvPr>
        </p:nvSpPr>
        <p:spPr>
          <a:xfrm>
            <a:off x="399789" y="584331"/>
            <a:ext cx="10515600" cy="1325563"/>
          </a:xfrm>
        </p:spPr>
        <p:txBody>
          <a:bodyPr>
            <a:normAutofit fontScale="90000"/>
          </a:bodyPr>
          <a:lstStyle/>
          <a:p>
            <a:r>
              <a:rPr lang="en-US"/>
              <a:t>The school day</a:t>
            </a:r>
            <a:br>
              <a:rPr lang="en-US"/>
            </a:br>
            <a:br>
              <a:rPr lang="en-US"/>
            </a:br>
            <a:endParaRPr lang="en-US"/>
          </a:p>
        </p:txBody>
      </p:sp>
      <p:sp>
        <p:nvSpPr>
          <p:cNvPr id="3" name="TextBox 2">
            <a:extLst>
              <a:ext uri="{FF2B5EF4-FFF2-40B4-BE49-F238E27FC236}">
                <a16:creationId xmlns:a16="http://schemas.microsoft.com/office/drawing/2014/main" id="{2DA5CE17-3FB8-28C2-B5C0-748FFC5E4C5F}"/>
              </a:ext>
            </a:extLst>
          </p:cNvPr>
          <p:cNvSpPr txBox="1"/>
          <p:nvPr/>
        </p:nvSpPr>
        <p:spPr>
          <a:xfrm>
            <a:off x="674318" y="1906044"/>
            <a:ext cx="10853801" cy="44012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2000" b="1" dirty="0">
                <a:latin typeface="Lucida Sans"/>
                <a:cs typeface="Segoe UI"/>
              </a:rPr>
              <a:t>8.30am</a:t>
            </a:r>
            <a:r>
              <a:rPr lang="en-GB" sz="2000" dirty="0">
                <a:latin typeface="Lucida Sans"/>
                <a:cs typeface="Segoe UI"/>
              </a:rPr>
              <a:t> – The children will arrive through the main entrance at Fir Tree Close, they should walk through the KS1 playground to the Rainbow building independently and straight into class. There are morning tasks for the children to complete on entry to the classroom to support them with their learning as soon as they arrive.</a:t>
            </a:r>
            <a:endParaRPr lang="en-US" sz="2000" dirty="0">
              <a:latin typeface="Lucida Sans"/>
              <a:cs typeface="Segoe UI"/>
            </a:endParaRPr>
          </a:p>
          <a:p>
            <a:pPr algn="just"/>
            <a:r>
              <a:rPr lang="en-US" sz="2000" dirty="0">
                <a:latin typeface="Lucida Sans"/>
                <a:cs typeface="Segoe UI"/>
              </a:rPr>
              <a:t>​</a:t>
            </a:r>
          </a:p>
          <a:p>
            <a:pPr algn="just"/>
            <a:r>
              <a:rPr lang="en-GB" sz="2000" b="1" dirty="0">
                <a:latin typeface="Lucida Sans"/>
                <a:cs typeface="Segoe UI"/>
              </a:rPr>
              <a:t>3pm</a:t>
            </a:r>
            <a:r>
              <a:rPr lang="en-GB" sz="2000" dirty="0">
                <a:latin typeface="Lucida Sans"/>
                <a:cs typeface="Segoe UI"/>
              </a:rPr>
              <a:t> – At the end of the day, the children will be walked out through the main Rainbow building door and across the KS1 playground. We will meet parents on the playground and will wait by the big post by Elm class. </a:t>
            </a:r>
          </a:p>
          <a:p>
            <a:pPr algn="just"/>
            <a:endParaRPr lang="en-GB" sz="2000">
              <a:latin typeface="Lucida Sans"/>
              <a:cs typeface="Segoe UI"/>
            </a:endParaRPr>
          </a:p>
          <a:p>
            <a:pPr algn="just"/>
            <a:r>
              <a:rPr lang="en-GB" sz="2000" dirty="0">
                <a:latin typeface="Lucida Sans"/>
                <a:cs typeface="Segoe UI"/>
              </a:rPr>
              <a:t>If you wish for your child to walk home by themselves, the walking home from school e-form must have been completed. If you wish for your child to have a mobile phone on them for walking home, this must be switched off when entering the school gates and handed to the class teacher on entry to the classroom. </a:t>
            </a:r>
            <a:endParaRPr lang="en-US" sz="2000" b="1" dirty="0">
              <a:latin typeface="Lucida Sans"/>
              <a:cs typeface="Segoe UI"/>
            </a:endParaRPr>
          </a:p>
          <a:p>
            <a:pPr algn="just"/>
            <a:r>
              <a:rPr lang="en-GB" sz="2000" dirty="0">
                <a:latin typeface="Lucida Sans"/>
                <a:cs typeface="Segoe UI"/>
              </a:rPr>
              <a:t>​</a:t>
            </a:r>
          </a:p>
        </p:txBody>
      </p:sp>
    </p:spTree>
    <p:extLst>
      <p:ext uri="{BB962C8B-B14F-4D97-AF65-F5344CB8AC3E}">
        <p14:creationId xmlns:p14="http://schemas.microsoft.com/office/powerpoint/2010/main" val="38842030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3DD6D1B-F922-0368-5DEB-54462715A455}"/>
              </a:ext>
            </a:extLst>
          </p:cNvPr>
          <p:cNvSpPr txBox="1"/>
          <p:nvPr/>
        </p:nvSpPr>
        <p:spPr>
          <a:xfrm>
            <a:off x="1720278" y="977862"/>
            <a:ext cx="8746799" cy="4832092"/>
          </a:xfrm>
          <a:prstGeom prst="rect">
            <a:avLst/>
          </a:prstGeom>
          <a:noFill/>
        </p:spPr>
        <p:txBody>
          <a:bodyPr wrap="square" lIns="91440" tIns="45720" rIns="91440" bIns="45720" rtlCol="0" anchor="t">
            <a:spAutoFit/>
          </a:bodyPr>
          <a:lstStyle/>
          <a:p>
            <a:pPr algn="ctr"/>
            <a:r>
              <a:rPr lang="en-GB" sz="2800"/>
              <a:t>Equipment needed:</a:t>
            </a:r>
          </a:p>
          <a:p>
            <a:pPr algn="ctr"/>
            <a:r>
              <a:rPr lang="en-GB" sz="2800" b="1">
                <a:solidFill>
                  <a:srgbClr val="7030A0"/>
                </a:solidFill>
              </a:rPr>
              <a:t>(Please make sure everything is labelled clearly!)</a:t>
            </a:r>
          </a:p>
          <a:p>
            <a:pPr algn="ctr"/>
            <a:endParaRPr lang="en-GB" sz="2800"/>
          </a:p>
          <a:p>
            <a:pPr marL="285750" indent="-285750">
              <a:buFont typeface="Arial" panose="020B0604020202020204" pitchFamily="34" charset="0"/>
              <a:buChar char="•"/>
            </a:pPr>
            <a:r>
              <a:rPr lang="en-GB" sz="2800"/>
              <a:t>Water bottle – daily</a:t>
            </a:r>
          </a:p>
          <a:p>
            <a:pPr marL="285750" indent="-285750">
              <a:buFont typeface="Arial" panose="020B0604020202020204" pitchFamily="34" charset="0"/>
              <a:buChar char="•"/>
            </a:pPr>
            <a:r>
              <a:rPr lang="en-GB" sz="2800"/>
              <a:t>Correct school uniform and PE Kit (to be in school on P.E. days)</a:t>
            </a:r>
          </a:p>
          <a:p>
            <a:pPr marL="285750" indent="-285750">
              <a:buFont typeface="Arial" panose="020B0604020202020204" pitchFamily="34" charset="0"/>
              <a:buChar char="•"/>
            </a:pPr>
            <a:r>
              <a:rPr lang="en-GB" sz="2800"/>
              <a:t>Pencil case – pencil, sharpener, blue ink pen (not biro), ruler, coloured pencils.</a:t>
            </a:r>
          </a:p>
          <a:p>
            <a:pPr marL="285750" indent="-285750">
              <a:buFont typeface="Arial" panose="020B0604020202020204" pitchFamily="34" charset="0"/>
              <a:buChar char="•"/>
            </a:pPr>
            <a:r>
              <a:rPr lang="en-GB" sz="2800"/>
              <a:t>Appropriate outdoor clothing (e.g. coat, hat)</a:t>
            </a:r>
          </a:p>
          <a:p>
            <a:pPr marL="285750" indent="-285750">
              <a:buFont typeface="Arial" panose="020B0604020202020204" pitchFamily="34" charset="0"/>
              <a:buChar char="•"/>
            </a:pPr>
            <a:r>
              <a:rPr lang="en-GB" sz="2800"/>
              <a:t>Healthy snack for break</a:t>
            </a:r>
          </a:p>
          <a:p>
            <a:pPr marL="285750" indent="-285750">
              <a:buFont typeface="Arial" panose="020B0604020202020204" pitchFamily="34" charset="0"/>
              <a:buChar char="•"/>
            </a:pPr>
            <a:r>
              <a:rPr lang="en-GB" sz="2800"/>
              <a:t>Lunch box if having home packed lunch</a:t>
            </a:r>
          </a:p>
        </p:txBody>
      </p:sp>
    </p:spTree>
    <p:extLst>
      <p:ext uri="{BB962C8B-B14F-4D97-AF65-F5344CB8AC3E}">
        <p14:creationId xmlns:p14="http://schemas.microsoft.com/office/powerpoint/2010/main" val="9457184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9BF8248-49D7-1E42-0CCA-748209D58BA0}"/>
              </a:ext>
            </a:extLst>
          </p:cNvPr>
          <p:cNvSpPr/>
          <p:nvPr/>
        </p:nvSpPr>
        <p:spPr>
          <a:xfrm>
            <a:off x="811469" y="3776326"/>
            <a:ext cx="5437859" cy="2674512"/>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en-GB"/>
          </a:p>
        </p:txBody>
      </p:sp>
      <p:sp>
        <p:nvSpPr>
          <p:cNvPr id="2" name="TextBox 1">
            <a:extLst>
              <a:ext uri="{FF2B5EF4-FFF2-40B4-BE49-F238E27FC236}">
                <a16:creationId xmlns:a16="http://schemas.microsoft.com/office/drawing/2014/main" id="{3CC6321E-7F97-12D0-CCB2-5027A5C63E20}"/>
              </a:ext>
            </a:extLst>
          </p:cNvPr>
          <p:cNvSpPr txBox="1"/>
          <p:nvPr/>
        </p:nvSpPr>
        <p:spPr>
          <a:xfrm>
            <a:off x="3510951" y="1250830"/>
            <a:ext cx="4727275" cy="646331"/>
          </a:xfrm>
          <a:prstGeom prst="rect">
            <a:avLst/>
          </a:prstGeom>
          <a:noFill/>
        </p:spPr>
        <p:txBody>
          <a:bodyPr wrap="square" rtlCol="0">
            <a:spAutoFit/>
          </a:bodyPr>
          <a:lstStyle/>
          <a:p>
            <a:endParaRPr lang="en-GB"/>
          </a:p>
          <a:p>
            <a:endParaRPr lang="en-GB"/>
          </a:p>
        </p:txBody>
      </p:sp>
      <p:sp>
        <p:nvSpPr>
          <p:cNvPr id="3" name="TextBox 2">
            <a:extLst>
              <a:ext uri="{FF2B5EF4-FFF2-40B4-BE49-F238E27FC236}">
                <a16:creationId xmlns:a16="http://schemas.microsoft.com/office/drawing/2014/main" id="{D2C8378B-FA7F-A985-3F81-37D74F66B62F}"/>
              </a:ext>
            </a:extLst>
          </p:cNvPr>
          <p:cNvSpPr txBox="1"/>
          <p:nvPr/>
        </p:nvSpPr>
        <p:spPr>
          <a:xfrm>
            <a:off x="707022" y="619580"/>
            <a:ext cx="10330940" cy="2492990"/>
          </a:xfrm>
          <a:prstGeom prst="rect">
            <a:avLst/>
          </a:prstGeom>
          <a:noFill/>
        </p:spPr>
        <p:txBody>
          <a:bodyPr wrap="square" lIns="91440" tIns="45720" rIns="91440" bIns="45720" rtlCol="0" anchor="t">
            <a:spAutoFit/>
          </a:bodyPr>
          <a:lstStyle/>
          <a:p>
            <a:pPr algn="ctr"/>
            <a:r>
              <a:rPr lang="en-GB" sz="4000"/>
              <a:t>Curriculum</a:t>
            </a:r>
          </a:p>
          <a:p>
            <a:pPr marL="457200" indent="-457200">
              <a:buFont typeface="Arial" panose="020B0604020202020204" pitchFamily="34" charset="0"/>
              <a:buChar char="•"/>
            </a:pPr>
            <a:r>
              <a:rPr lang="en-GB" sz="2000"/>
              <a:t>Daily Maths/ English lessons </a:t>
            </a:r>
          </a:p>
          <a:p>
            <a:pPr marL="457200" indent="-457200">
              <a:buFont typeface="Arial" panose="020B0604020202020204" pitchFamily="34" charset="0"/>
              <a:buChar char="•"/>
            </a:pPr>
            <a:r>
              <a:rPr lang="en-GB" sz="2000"/>
              <a:t>Daily Phonics/WCR </a:t>
            </a:r>
          </a:p>
          <a:p>
            <a:pPr marL="457200" indent="-457200">
              <a:buFont typeface="Arial" panose="020B0604020202020204" pitchFamily="34" charset="0"/>
              <a:buChar char="•"/>
            </a:pPr>
            <a:r>
              <a:rPr lang="en-GB" sz="2000">
                <a:latin typeface="Arial"/>
                <a:cs typeface="Arial"/>
              </a:rPr>
              <a:t>•</a:t>
            </a:r>
            <a:r>
              <a:rPr lang="en-GB" sz="2000"/>
              <a:t>Non-core PM (Curriculum Web) </a:t>
            </a:r>
          </a:p>
          <a:p>
            <a:pPr marL="457200" indent="-457200">
              <a:buFont typeface="Arial" panose="020B0604020202020204" pitchFamily="34" charset="0"/>
              <a:buChar char="•"/>
            </a:pPr>
            <a:endParaRPr lang="en-GB" sz="2000"/>
          </a:p>
          <a:p>
            <a:pPr marL="285750" indent="-285750">
              <a:buFont typeface="Arial" panose="020B0604020202020204" pitchFamily="34" charset="0"/>
              <a:buChar char="•"/>
            </a:pPr>
            <a:endParaRPr lang="en-GB"/>
          </a:p>
          <a:p>
            <a:endParaRPr lang="en-GB"/>
          </a:p>
        </p:txBody>
      </p:sp>
      <p:sp>
        <p:nvSpPr>
          <p:cNvPr id="4" name="TextBox 3">
            <a:extLst>
              <a:ext uri="{FF2B5EF4-FFF2-40B4-BE49-F238E27FC236}">
                <a16:creationId xmlns:a16="http://schemas.microsoft.com/office/drawing/2014/main" id="{87808337-CD2C-91F9-4513-0780457F55E3}"/>
              </a:ext>
            </a:extLst>
          </p:cNvPr>
          <p:cNvSpPr txBox="1"/>
          <p:nvPr/>
        </p:nvSpPr>
        <p:spPr>
          <a:xfrm>
            <a:off x="7904829" y="5089780"/>
            <a:ext cx="3460121" cy="646331"/>
          </a:xfrm>
          <a:prstGeom prst="rect">
            <a:avLst/>
          </a:prstGeom>
          <a:noFill/>
        </p:spPr>
        <p:txBody>
          <a:bodyPr wrap="square" lIns="91440" tIns="45720" rIns="91440" bIns="45720" rtlCol="0" anchor="t">
            <a:spAutoFit/>
          </a:bodyPr>
          <a:lstStyle/>
          <a:p>
            <a:r>
              <a:rPr lang="en-GB"/>
              <a:t>Our focus text for the Autumn term is </a:t>
            </a:r>
            <a:r>
              <a:rPr lang="en-GB" b="1"/>
              <a:t>London Eye Mystery </a:t>
            </a:r>
            <a:endParaRPr lang="en-GB" b="1" u="sng"/>
          </a:p>
        </p:txBody>
      </p:sp>
      <p:sp>
        <p:nvSpPr>
          <p:cNvPr id="5" name="TextBox 4">
            <a:extLst>
              <a:ext uri="{FF2B5EF4-FFF2-40B4-BE49-F238E27FC236}">
                <a16:creationId xmlns:a16="http://schemas.microsoft.com/office/drawing/2014/main" id="{9F0FC486-BD5A-97AB-0E18-8299573B750D}"/>
              </a:ext>
            </a:extLst>
          </p:cNvPr>
          <p:cNvSpPr txBox="1"/>
          <p:nvPr/>
        </p:nvSpPr>
        <p:spPr>
          <a:xfrm>
            <a:off x="841768" y="3773182"/>
            <a:ext cx="5029201" cy="2339102"/>
          </a:xfrm>
          <a:prstGeom prst="rect">
            <a:avLst/>
          </a:prstGeom>
          <a:noFill/>
        </p:spPr>
        <p:txBody>
          <a:bodyPr wrap="square" lIns="91440" tIns="45720" rIns="91440" bIns="45720" rtlCol="0" anchor="t">
            <a:spAutoFit/>
          </a:bodyPr>
          <a:lstStyle/>
          <a:p>
            <a:pPr algn="ctr"/>
            <a:r>
              <a:rPr lang="en-GB" sz="2000" u="sng"/>
              <a:t>PE</a:t>
            </a:r>
          </a:p>
          <a:p>
            <a:r>
              <a:rPr lang="en-GB" b="1"/>
              <a:t>Willow- Monday (indoor), Thursday (outdoor)</a:t>
            </a:r>
          </a:p>
          <a:p>
            <a:endParaRPr lang="en-GB"/>
          </a:p>
          <a:p>
            <a:r>
              <a:rPr lang="en-GB" b="1"/>
              <a:t>Maple- Tuesday (indoor), Wednesday (outdoor)</a:t>
            </a:r>
            <a:endParaRPr lang="en-GB" sz="1800" b="1"/>
          </a:p>
          <a:p>
            <a:endParaRPr lang="en-GB" b="1"/>
          </a:p>
          <a:p>
            <a:r>
              <a:rPr lang="en-GB" b="1"/>
              <a:t>Poplar – Monday (outdoor), Wednesday (indoor)</a:t>
            </a:r>
          </a:p>
          <a:p>
            <a:endParaRPr lang="en-GB"/>
          </a:p>
        </p:txBody>
      </p:sp>
      <p:sp>
        <p:nvSpPr>
          <p:cNvPr id="8" name="TextBox 7">
            <a:extLst>
              <a:ext uri="{FF2B5EF4-FFF2-40B4-BE49-F238E27FC236}">
                <a16:creationId xmlns:a16="http://schemas.microsoft.com/office/drawing/2014/main" id="{8450046B-3CFC-E107-294F-84CFDB25E623}"/>
              </a:ext>
            </a:extLst>
          </p:cNvPr>
          <p:cNvSpPr txBox="1"/>
          <p:nvPr/>
        </p:nvSpPr>
        <p:spPr>
          <a:xfrm>
            <a:off x="8036533" y="5832965"/>
            <a:ext cx="3460121" cy="646331"/>
          </a:xfrm>
          <a:prstGeom prst="rect">
            <a:avLst/>
          </a:prstGeom>
          <a:noFill/>
        </p:spPr>
        <p:txBody>
          <a:bodyPr wrap="square" lIns="91440" tIns="45720" rIns="91440" bIns="45720" rtlCol="0" anchor="t">
            <a:spAutoFit/>
          </a:bodyPr>
          <a:lstStyle/>
          <a:p>
            <a:r>
              <a:rPr lang="en-GB"/>
              <a:t>Please feel free to bring your own copy in for our English lessons</a:t>
            </a:r>
            <a:endParaRPr lang="en-GB" b="1"/>
          </a:p>
        </p:txBody>
      </p:sp>
      <p:pic>
        <p:nvPicPr>
          <p:cNvPr id="10" name="Picture 9">
            <a:extLst>
              <a:ext uri="{FF2B5EF4-FFF2-40B4-BE49-F238E27FC236}">
                <a16:creationId xmlns:a16="http://schemas.microsoft.com/office/drawing/2014/main" id="{738134F6-7695-9DA6-3979-C8A6762C3343}"/>
              </a:ext>
            </a:extLst>
          </p:cNvPr>
          <p:cNvPicPr>
            <a:picLocks noChangeAspect="1"/>
          </p:cNvPicPr>
          <p:nvPr/>
        </p:nvPicPr>
        <p:blipFill>
          <a:blip r:embed="rId2"/>
          <a:stretch>
            <a:fillRect/>
          </a:stretch>
        </p:blipFill>
        <p:spPr>
          <a:xfrm>
            <a:off x="8585199" y="1394826"/>
            <a:ext cx="2530081" cy="3574911"/>
          </a:xfrm>
          <a:prstGeom prst="rect">
            <a:avLst/>
          </a:prstGeom>
        </p:spPr>
      </p:pic>
    </p:spTree>
    <p:extLst>
      <p:ext uri="{BB962C8B-B14F-4D97-AF65-F5344CB8AC3E}">
        <p14:creationId xmlns:p14="http://schemas.microsoft.com/office/powerpoint/2010/main" val="9724769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C063BD2-D7F5-3A4F-7022-9A7B7134F445}"/>
              </a:ext>
            </a:extLst>
          </p:cNvPr>
          <p:cNvSpPr>
            <a:spLocks noGrp="1"/>
          </p:cNvSpPr>
          <p:nvPr>
            <p:ph type="title"/>
          </p:nvPr>
        </p:nvSpPr>
        <p:spPr>
          <a:xfrm>
            <a:off x="838200" y="448469"/>
            <a:ext cx="10515600" cy="1673637"/>
          </a:xfrm>
        </p:spPr>
        <p:txBody>
          <a:bodyPr>
            <a:normAutofit fontScale="90000"/>
          </a:bodyPr>
          <a:lstStyle/>
          <a:p>
            <a:r>
              <a:rPr lang="en-US" b="1"/>
              <a:t>Swimming- Year 5 and invited Year 6 </a:t>
            </a:r>
            <a:br>
              <a:rPr lang="en-US"/>
            </a:br>
            <a:br>
              <a:rPr lang="en-US"/>
            </a:br>
            <a:r>
              <a:rPr lang="en-US" sz="3200"/>
              <a:t>Dates: 6</a:t>
            </a:r>
            <a:r>
              <a:rPr lang="en-US" sz="3200" baseline="30000"/>
              <a:t>th</a:t>
            </a:r>
            <a:r>
              <a:rPr lang="en-US" sz="3200"/>
              <a:t> &amp; 13th October</a:t>
            </a:r>
            <a:br>
              <a:rPr lang="en-US" sz="3200"/>
            </a:br>
            <a:r>
              <a:rPr lang="en-US" sz="3200"/>
              <a:t>              10</a:t>
            </a:r>
            <a:r>
              <a:rPr lang="en-US" sz="3200" baseline="30000"/>
              <a:t>th</a:t>
            </a:r>
            <a:r>
              <a:rPr lang="en-US" sz="3200"/>
              <a:t> , 17</a:t>
            </a:r>
            <a:r>
              <a:rPr lang="en-US" sz="3200" baseline="30000"/>
              <a:t>th</a:t>
            </a:r>
            <a:r>
              <a:rPr lang="en-US" sz="3200"/>
              <a:t> and 24</a:t>
            </a:r>
            <a:r>
              <a:rPr lang="en-US" sz="3200" baseline="30000"/>
              <a:t>th</a:t>
            </a:r>
            <a:r>
              <a:rPr lang="en-US" sz="3200"/>
              <a:t> November </a:t>
            </a:r>
            <a:br>
              <a:rPr lang="en-US" sz="3200"/>
            </a:br>
            <a:r>
              <a:rPr lang="en-US" sz="3200"/>
              <a:t>              1</a:t>
            </a:r>
            <a:r>
              <a:rPr lang="en-US" sz="3200" baseline="30000"/>
              <a:t>st</a:t>
            </a:r>
            <a:r>
              <a:rPr lang="en-US" sz="3200"/>
              <a:t> December </a:t>
            </a:r>
          </a:p>
        </p:txBody>
      </p:sp>
      <p:sp>
        <p:nvSpPr>
          <p:cNvPr id="5" name="TextBox 4">
            <a:extLst>
              <a:ext uri="{FF2B5EF4-FFF2-40B4-BE49-F238E27FC236}">
                <a16:creationId xmlns:a16="http://schemas.microsoft.com/office/drawing/2014/main" id="{54FFA92D-2746-360A-8E05-8946509DEDD1}"/>
              </a:ext>
            </a:extLst>
          </p:cNvPr>
          <p:cNvSpPr txBox="1"/>
          <p:nvPr/>
        </p:nvSpPr>
        <p:spPr>
          <a:xfrm>
            <a:off x="838200" y="2370963"/>
            <a:ext cx="10922000"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000" dirty="0"/>
              <a:t>Arrangements : We will be taking Year 5 children swimming and those invited from Year 6. We will be splitting into two groups and the coach will drop off and collect each group from the pool. </a:t>
            </a:r>
          </a:p>
          <a:p>
            <a:pPr marL="285750" indent="-285750">
              <a:buFont typeface="Arial"/>
              <a:buChar char="•"/>
            </a:pPr>
            <a:endParaRPr lang="en-US" sz="2000" dirty="0"/>
          </a:p>
          <a:p>
            <a:pPr marL="285750" indent="-285750">
              <a:buFont typeface="Arial"/>
              <a:buChar char="•"/>
            </a:pPr>
            <a:r>
              <a:rPr lang="en-US" sz="2000" dirty="0"/>
              <a:t>Year 6 – please confirm if your child has met the end of KS2 requirements outside of school. Evidence can be screenshots, certificates, letter from the swim school. Please can we have this by Friday 19th September.</a:t>
            </a:r>
          </a:p>
          <a:p>
            <a:pPr marL="285750" indent="-285750">
              <a:buFont typeface="Arial"/>
              <a:buChar char="•"/>
            </a:pPr>
            <a:endParaRPr lang="en-US" sz="2000" dirty="0"/>
          </a:p>
          <a:p>
            <a:pPr marL="285750" indent="-285750">
              <a:buFont typeface="Arial"/>
              <a:buChar char="•"/>
            </a:pPr>
            <a:r>
              <a:rPr lang="en-US" sz="2000" dirty="0"/>
              <a:t>We will be swimming in the morning and therefore it is essential to arrive at school on time. </a:t>
            </a:r>
          </a:p>
        </p:txBody>
      </p:sp>
      <p:sp>
        <p:nvSpPr>
          <p:cNvPr id="6" name="TextBox 5">
            <a:extLst>
              <a:ext uri="{FF2B5EF4-FFF2-40B4-BE49-F238E27FC236}">
                <a16:creationId xmlns:a16="http://schemas.microsoft.com/office/drawing/2014/main" id="{35C69368-303F-9FF3-157B-08C57D9B315F}"/>
              </a:ext>
            </a:extLst>
          </p:cNvPr>
          <p:cNvSpPr txBox="1"/>
          <p:nvPr/>
        </p:nvSpPr>
        <p:spPr>
          <a:xfrm>
            <a:off x="1148291" y="5240954"/>
            <a:ext cx="9468555"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Equipment: </a:t>
            </a:r>
          </a:p>
          <a:p>
            <a:pPr marL="285750" indent="-285750">
              <a:buFont typeface="Calibri"/>
              <a:buChar char="-"/>
            </a:pPr>
            <a:r>
              <a:rPr lang="en-US"/>
              <a:t>Towel</a:t>
            </a:r>
          </a:p>
          <a:p>
            <a:pPr marL="285750" indent="-285750">
              <a:buFont typeface="Calibri"/>
              <a:buChar char="-"/>
            </a:pPr>
            <a:r>
              <a:rPr lang="en-US"/>
              <a:t>Swimming costume/trunks (no bikinis or Bermuda style shorts)</a:t>
            </a:r>
          </a:p>
          <a:p>
            <a:pPr marL="285750" indent="-285750">
              <a:buFont typeface="Calibri"/>
              <a:buChar char="-"/>
            </a:pPr>
            <a:r>
              <a:rPr lang="en-US"/>
              <a:t>Swimming hat </a:t>
            </a:r>
          </a:p>
          <a:p>
            <a:pPr marL="285750" indent="-285750">
              <a:buFont typeface="Calibri"/>
              <a:buChar char="-"/>
            </a:pPr>
            <a:r>
              <a:rPr lang="en-US"/>
              <a:t>goggles if your child wishes</a:t>
            </a:r>
          </a:p>
        </p:txBody>
      </p:sp>
      <p:pic>
        <p:nvPicPr>
          <p:cNvPr id="7" name="Picture 6" descr="A child swimming in water&#10;&#10;Description automatically generated">
            <a:extLst>
              <a:ext uri="{FF2B5EF4-FFF2-40B4-BE49-F238E27FC236}">
                <a16:creationId xmlns:a16="http://schemas.microsoft.com/office/drawing/2014/main" id="{FF52F8D7-FCDE-A5CE-B885-42F1D1C5C239}"/>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7490170" y="453829"/>
            <a:ext cx="4436548" cy="1679378"/>
          </a:xfrm>
          <a:prstGeom prst="rect">
            <a:avLst/>
          </a:prstGeom>
        </p:spPr>
      </p:pic>
    </p:spTree>
    <p:extLst>
      <p:ext uri="{BB962C8B-B14F-4D97-AF65-F5344CB8AC3E}">
        <p14:creationId xmlns:p14="http://schemas.microsoft.com/office/powerpoint/2010/main" val="12197640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E5EB14E1-3DFB-1660-A04B-408D8BE61D52}"/>
              </a:ext>
            </a:extLst>
          </p:cNvPr>
          <p:cNvSpPr>
            <a:spLocks noGrp="1"/>
          </p:cNvSpPr>
          <p:nvPr>
            <p:ph type="subTitle" idx="1"/>
          </p:nvPr>
        </p:nvSpPr>
        <p:spPr>
          <a:xfrm>
            <a:off x="1524000" y="58181"/>
            <a:ext cx="9144000" cy="604202"/>
          </a:xfrm>
        </p:spPr>
        <p:txBody>
          <a:bodyPr/>
          <a:lstStyle/>
          <a:p>
            <a:r>
              <a:rPr lang="en-GB"/>
              <a:t>This week, _______________________, I have read</a:t>
            </a:r>
          </a:p>
        </p:txBody>
      </p:sp>
      <p:graphicFrame>
        <p:nvGraphicFramePr>
          <p:cNvPr id="4" name="Table 3">
            <a:extLst>
              <a:ext uri="{FF2B5EF4-FFF2-40B4-BE49-F238E27FC236}">
                <a16:creationId xmlns:a16="http://schemas.microsoft.com/office/drawing/2014/main" id="{FF4D3FFA-3B1B-405C-5F72-26B7B20B49C7}"/>
              </a:ext>
            </a:extLst>
          </p:cNvPr>
          <p:cNvGraphicFramePr>
            <a:graphicFrameLocks noGrp="1"/>
          </p:cNvGraphicFramePr>
          <p:nvPr>
            <p:extLst>
              <p:ext uri="{D42A27DB-BD31-4B8C-83A1-F6EECF244321}">
                <p14:modId xmlns:p14="http://schemas.microsoft.com/office/powerpoint/2010/main" val="3970405545"/>
              </p:ext>
            </p:extLst>
          </p:nvPr>
        </p:nvGraphicFramePr>
        <p:xfrm>
          <a:off x="198334" y="662383"/>
          <a:ext cx="11437406" cy="1838863"/>
        </p:xfrm>
        <a:graphic>
          <a:graphicData uri="http://schemas.openxmlformats.org/drawingml/2006/table">
            <a:tbl>
              <a:tblPr firstRow="1" firstCol="1" bandRow="1">
                <a:tableStyleId>{5C22544A-7EE6-4342-B048-85BDC9FD1C3A}</a:tableStyleId>
              </a:tblPr>
              <a:tblGrid>
                <a:gridCol w="1307085">
                  <a:extLst>
                    <a:ext uri="{9D8B030D-6E8A-4147-A177-3AD203B41FA5}">
                      <a16:colId xmlns:a16="http://schemas.microsoft.com/office/drawing/2014/main" val="1092269154"/>
                    </a:ext>
                  </a:extLst>
                </a:gridCol>
                <a:gridCol w="1499786">
                  <a:extLst>
                    <a:ext uri="{9D8B030D-6E8A-4147-A177-3AD203B41FA5}">
                      <a16:colId xmlns:a16="http://schemas.microsoft.com/office/drawing/2014/main" val="1818696553"/>
                    </a:ext>
                  </a:extLst>
                </a:gridCol>
                <a:gridCol w="1457146">
                  <a:extLst>
                    <a:ext uri="{9D8B030D-6E8A-4147-A177-3AD203B41FA5}">
                      <a16:colId xmlns:a16="http://schemas.microsoft.com/office/drawing/2014/main" val="1402035019"/>
                    </a:ext>
                  </a:extLst>
                </a:gridCol>
                <a:gridCol w="1407125">
                  <a:extLst>
                    <a:ext uri="{9D8B030D-6E8A-4147-A177-3AD203B41FA5}">
                      <a16:colId xmlns:a16="http://schemas.microsoft.com/office/drawing/2014/main" val="2006323925"/>
                    </a:ext>
                  </a:extLst>
                </a:gridCol>
                <a:gridCol w="1453046">
                  <a:extLst>
                    <a:ext uri="{9D8B030D-6E8A-4147-A177-3AD203B41FA5}">
                      <a16:colId xmlns:a16="http://schemas.microsoft.com/office/drawing/2014/main" val="4074209118"/>
                    </a:ext>
                  </a:extLst>
                </a:gridCol>
                <a:gridCol w="1426806">
                  <a:extLst>
                    <a:ext uri="{9D8B030D-6E8A-4147-A177-3AD203B41FA5}">
                      <a16:colId xmlns:a16="http://schemas.microsoft.com/office/drawing/2014/main" val="921067039"/>
                    </a:ext>
                  </a:extLst>
                </a:gridCol>
                <a:gridCol w="1443206">
                  <a:extLst>
                    <a:ext uri="{9D8B030D-6E8A-4147-A177-3AD203B41FA5}">
                      <a16:colId xmlns:a16="http://schemas.microsoft.com/office/drawing/2014/main" val="1146126414"/>
                    </a:ext>
                  </a:extLst>
                </a:gridCol>
                <a:gridCol w="1443206">
                  <a:extLst>
                    <a:ext uri="{9D8B030D-6E8A-4147-A177-3AD203B41FA5}">
                      <a16:colId xmlns:a16="http://schemas.microsoft.com/office/drawing/2014/main" val="1499445472"/>
                    </a:ext>
                  </a:extLst>
                </a:gridCol>
              </a:tblGrid>
              <a:tr h="239145">
                <a:tc>
                  <a:txBody>
                    <a:bodyPr/>
                    <a:lstStyle/>
                    <a:p>
                      <a:pPr algn="ctr">
                        <a:lnSpc>
                          <a:spcPct val="107000"/>
                        </a:lnSpc>
                      </a:pPr>
                      <a:r>
                        <a:rPr lang="en-GB" sz="1200">
                          <a:solidFill>
                            <a:schemeClr val="tx1"/>
                          </a:solidFill>
                          <a:effectLst/>
                        </a:rPr>
                        <a:t> </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pPr>
                      <a:r>
                        <a:rPr lang="en-GB" sz="120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Monday </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pPr>
                      <a:r>
                        <a:rPr lang="en-GB" sz="1200">
                          <a:solidFill>
                            <a:schemeClr val="tx1"/>
                          </a:solidFill>
                          <a:effectLst/>
                        </a:rPr>
                        <a:t>Tuesday</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pPr>
                      <a:r>
                        <a:rPr lang="en-GB" sz="1200">
                          <a:solidFill>
                            <a:schemeClr val="tx1"/>
                          </a:solidFill>
                          <a:effectLst/>
                        </a:rPr>
                        <a:t>Wednesday</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pPr>
                      <a:r>
                        <a:rPr lang="en-GB" sz="1200">
                          <a:solidFill>
                            <a:schemeClr val="tx1"/>
                          </a:solidFill>
                          <a:effectLst/>
                        </a:rPr>
                        <a:t>Thursday</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pPr>
                      <a:r>
                        <a:rPr lang="en-GB" sz="1200">
                          <a:solidFill>
                            <a:schemeClr val="tx1"/>
                          </a:solidFill>
                          <a:effectLst/>
                        </a:rPr>
                        <a:t>Friday </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pPr>
                      <a:r>
                        <a:rPr lang="en-GB" sz="1200">
                          <a:solidFill>
                            <a:schemeClr val="tx1"/>
                          </a:solidFill>
                          <a:effectLst/>
                        </a:rPr>
                        <a:t>Saturday</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pPr>
                      <a:r>
                        <a:rPr lang="en-GB" sz="1200">
                          <a:solidFill>
                            <a:schemeClr val="tx1"/>
                          </a:solidFill>
                          <a:effectLst/>
                        </a:rPr>
                        <a:t>Sunday </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72008915"/>
                  </a:ext>
                </a:extLst>
              </a:tr>
              <a:tr h="1599718">
                <a:tc>
                  <a:txBody>
                    <a:bodyPr/>
                    <a:lstStyle/>
                    <a:p>
                      <a:pPr algn="ctr">
                        <a:lnSpc>
                          <a:spcPct val="107000"/>
                        </a:lnSpc>
                      </a:pPr>
                      <a:r>
                        <a:rPr lang="en-GB" sz="1200">
                          <a:solidFill>
                            <a:schemeClr val="tx1"/>
                          </a:solidFill>
                          <a:effectLst/>
                        </a:rPr>
                        <a:t>What have you read? </a:t>
                      </a:r>
                    </a:p>
                    <a:p>
                      <a:pPr algn="ctr">
                        <a:lnSpc>
                          <a:spcPct val="107000"/>
                        </a:lnSpc>
                      </a:pPr>
                      <a:r>
                        <a:rPr lang="en-GB" sz="1200">
                          <a:solidFill>
                            <a:schemeClr val="tx1"/>
                          </a:solidFill>
                          <a:effectLst/>
                        </a:rPr>
                        <a:t>Page numbers? </a:t>
                      </a:r>
                      <a:endParaRPr lang="en-GB" sz="1100">
                        <a:solidFill>
                          <a:schemeClr val="tx1"/>
                        </a:solidFill>
                        <a:effectLst/>
                      </a:endParaRPr>
                    </a:p>
                    <a:p>
                      <a:pPr algn="ctr">
                        <a:lnSpc>
                          <a:spcPct val="107000"/>
                        </a:lnSpc>
                      </a:pPr>
                      <a:r>
                        <a:rPr lang="en-GB" sz="1200">
                          <a:solidFill>
                            <a:schemeClr val="tx1"/>
                          </a:solidFill>
                          <a:effectLst/>
                        </a:rPr>
                        <a:t> </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pPr>
                      <a:r>
                        <a:rPr lang="en-GB" sz="1200">
                          <a:solidFill>
                            <a:schemeClr val="tx1"/>
                          </a:solidFill>
                          <a:effectLst/>
                        </a:rPr>
                        <a:t> </a:t>
                      </a:r>
                      <a:endParaRPr lang="en-GB" sz="1100">
                        <a:solidFill>
                          <a:schemeClr val="tx1"/>
                        </a:solidFill>
                        <a:effectLst/>
                      </a:endParaRPr>
                    </a:p>
                    <a:p>
                      <a:pPr algn="ctr">
                        <a:lnSpc>
                          <a:spcPct val="107000"/>
                        </a:lnSpc>
                      </a:pPr>
                      <a:r>
                        <a:rPr lang="en-GB" sz="1200">
                          <a:solidFill>
                            <a:schemeClr val="tx1"/>
                          </a:solidFill>
                          <a:effectLst/>
                        </a:rPr>
                        <a:t> </a:t>
                      </a:r>
                      <a:endParaRPr lang="en-GB" sz="1100">
                        <a:solidFill>
                          <a:schemeClr val="tx1"/>
                        </a:solidFill>
                        <a:effectLst/>
                      </a:endParaRPr>
                    </a:p>
                    <a:p>
                      <a:pPr algn="ctr">
                        <a:lnSpc>
                          <a:spcPct val="107000"/>
                        </a:lnSpc>
                      </a:pPr>
                      <a:r>
                        <a:rPr lang="en-GB" sz="1200">
                          <a:solidFill>
                            <a:schemeClr val="tx1"/>
                          </a:solidFill>
                          <a:effectLst/>
                        </a:rPr>
                        <a:t> </a:t>
                      </a:r>
                      <a:endParaRPr lang="en-GB" sz="1100">
                        <a:solidFill>
                          <a:schemeClr val="tx1"/>
                        </a:solidFill>
                        <a:effectLst/>
                      </a:endParaRPr>
                    </a:p>
                    <a:p>
                      <a:pPr algn="ctr">
                        <a:lnSpc>
                          <a:spcPct val="107000"/>
                        </a:lnSpc>
                      </a:pPr>
                      <a:r>
                        <a:rPr lang="en-GB" sz="1200">
                          <a:solidFill>
                            <a:schemeClr val="tx1"/>
                          </a:solidFill>
                          <a:effectLst/>
                        </a:rPr>
                        <a:t> </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pPr>
                      <a:r>
                        <a:rPr lang="en-GB" sz="1200">
                          <a:solidFill>
                            <a:schemeClr val="tx1"/>
                          </a:solidFill>
                          <a:effectLst/>
                        </a:rPr>
                        <a:t> </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pPr>
                      <a:r>
                        <a:rPr lang="en-GB" sz="1200">
                          <a:solidFill>
                            <a:schemeClr val="tx1"/>
                          </a:solidFill>
                          <a:effectLst/>
                        </a:rPr>
                        <a:t> </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pPr>
                      <a:r>
                        <a:rPr lang="en-GB" sz="1200">
                          <a:solidFill>
                            <a:schemeClr val="tx1"/>
                          </a:solidFill>
                          <a:effectLst/>
                        </a:rPr>
                        <a:t> </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pPr>
                      <a:r>
                        <a:rPr lang="en-GB" sz="1200">
                          <a:solidFill>
                            <a:schemeClr val="tx1"/>
                          </a:solidFill>
                          <a:effectLst/>
                        </a:rPr>
                        <a:t> </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pPr>
                      <a:r>
                        <a:rPr lang="en-GB" sz="1200">
                          <a:solidFill>
                            <a:schemeClr val="tx1"/>
                          </a:solidFill>
                          <a:effectLst/>
                        </a:rPr>
                        <a:t> </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pPr>
                      <a:r>
                        <a:rPr lang="en-GB" sz="1200">
                          <a:solidFill>
                            <a:schemeClr val="tx1"/>
                          </a:solidFill>
                          <a:effectLst/>
                        </a:rPr>
                        <a:t> </a:t>
                      </a:r>
                      <a:endParaRPr lang="en-GB"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15107029"/>
                  </a:ext>
                </a:extLst>
              </a:tr>
            </a:tbl>
          </a:graphicData>
        </a:graphic>
      </p:graphicFrame>
      <p:graphicFrame>
        <p:nvGraphicFramePr>
          <p:cNvPr id="6" name="Table 5">
            <a:extLst>
              <a:ext uri="{FF2B5EF4-FFF2-40B4-BE49-F238E27FC236}">
                <a16:creationId xmlns:a16="http://schemas.microsoft.com/office/drawing/2014/main" id="{5B14AF8D-C8FE-3374-83B7-DDE04BE727C6}"/>
              </a:ext>
            </a:extLst>
          </p:cNvPr>
          <p:cNvGraphicFramePr>
            <a:graphicFrameLocks noGrp="1"/>
          </p:cNvGraphicFramePr>
          <p:nvPr/>
        </p:nvGraphicFramePr>
        <p:xfrm>
          <a:off x="198333" y="4173793"/>
          <a:ext cx="5494544" cy="2403988"/>
        </p:xfrm>
        <a:graphic>
          <a:graphicData uri="http://schemas.openxmlformats.org/drawingml/2006/table">
            <a:tbl>
              <a:tblPr firstRow="1" firstCol="1" bandRow="1">
                <a:tableStyleId>{5C22544A-7EE6-4342-B048-85BDC9FD1C3A}</a:tableStyleId>
              </a:tblPr>
              <a:tblGrid>
                <a:gridCol w="2746647">
                  <a:extLst>
                    <a:ext uri="{9D8B030D-6E8A-4147-A177-3AD203B41FA5}">
                      <a16:colId xmlns:a16="http://schemas.microsoft.com/office/drawing/2014/main" val="2318373792"/>
                    </a:ext>
                  </a:extLst>
                </a:gridCol>
                <a:gridCol w="2747897">
                  <a:extLst>
                    <a:ext uri="{9D8B030D-6E8A-4147-A177-3AD203B41FA5}">
                      <a16:colId xmlns:a16="http://schemas.microsoft.com/office/drawing/2014/main" val="1478913488"/>
                    </a:ext>
                  </a:extLst>
                </a:gridCol>
              </a:tblGrid>
              <a:tr h="419381">
                <a:tc gridSpan="2">
                  <a:txBody>
                    <a:bodyPr/>
                    <a:lstStyle/>
                    <a:p>
                      <a:pPr algn="l"/>
                      <a:r>
                        <a:rPr lang="en-GB" sz="1800">
                          <a:solidFill>
                            <a:schemeClr val="tx1"/>
                          </a:solidFill>
                          <a:effectLst/>
                        </a:rPr>
                        <a:t>Spellings</a:t>
                      </a:r>
                      <a:endParaRPr lang="en-GB" sz="1800">
                        <a:solidFill>
                          <a:schemeClr val="tx1"/>
                        </a:solidFill>
                        <a:effectLst/>
                        <a:latin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1967419033"/>
                  </a:ext>
                </a:extLst>
              </a:tr>
              <a:tr h="1984607">
                <a:tc>
                  <a:txBody>
                    <a:bodyPr/>
                    <a:lstStyle/>
                    <a:p>
                      <a:pPr algn="ctr" fontAlgn="base"/>
                      <a:r>
                        <a:rPr lang="en-US" sz="1600">
                          <a:solidFill>
                            <a:schemeClr val="tx1"/>
                          </a:solidFill>
                          <a:effectLst/>
                        </a:rPr>
                        <a:t> </a:t>
                      </a:r>
                      <a:endParaRPr lang="en-GB" sz="1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ase"/>
                      <a:r>
                        <a:rPr lang="en-US" sz="1600">
                          <a:solidFill>
                            <a:schemeClr val="tx1"/>
                          </a:solidFill>
                          <a:effectLst/>
                        </a:rPr>
                        <a:t> </a:t>
                      </a:r>
                      <a:endParaRPr lang="en-GB" sz="120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64651634"/>
                  </a:ext>
                </a:extLst>
              </a:tr>
            </a:tbl>
          </a:graphicData>
        </a:graphic>
      </p:graphicFrame>
      <p:sp>
        <p:nvSpPr>
          <p:cNvPr id="8" name="Text Box 2">
            <a:extLst>
              <a:ext uri="{FF2B5EF4-FFF2-40B4-BE49-F238E27FC236}">
                <a16:creationId xmlns:a16="http://schemas.microsoft.com/office/drawing/2014/main" id="{5D467283-D8BF-9D99-F5F9-C4387E9DDCDE}"/>
              </a:ext>
            </a:extLst>
          </p:cNvPr>
          <p:cNvSpPr txBox="1">
            <a:spLocks noChangeArrowheads="1"/>
          </p:cNvSpPr>
          <p:nvPr/>
        </p:nvSpPr>
        <p:spPr bwMode="auto">
          <a:xfrm>
            <a:off x="7568564" y="2598856"/>
            <a:ext cx="4067175" cy="2250459"/>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pPr>
            <a:r>
              <a:rPr lang="en-GB" sz="1200">
                <a:effectLst/>
                <a:latin typeface="Calibri" panose="020F0502020204030204" pitchFamily="34" charset="0"/>
                <a:ea typeface="Calibri" panose="020F0502020204030204" pitchFamily="34" charset="0"/>
                <a:cs typeface="Times New Roman" panose="02020603050405020304" pitchFamily="18" charset="0"/>
              </a:rPr>
              <a:t>Parent Comment (Optional):</a:t>
            </a:r>
          </a:p>
          <a:p>
            <a:pPr>
              <a:lnSpc>
                <a:spcPct val="107000"/>
              </a:lnSpc>
            </a:pPr>
            <a:r>
              <a:rPr lang="en-GB" sz="110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pPr>
            <a:r>
              <a:rPr lang="en-GB" sz="110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pPr>
            <a:r>
              <a:rPr lang="en-GB" sz="110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pPr>
            <a:r>
              <a:rPr lang="en-GB" sz="1100">
                <a:effectLst/>
                <a:latin typeface="Calibri" panose="020F0502020204030204" pitchFamily="34" charset="0"/>
                <a:ea typeface="Calibri" panose="020F0502020204030204" pitchFamily="34" charset="0"/>
                <a:cs typeface="Times New Roman" panose="02020603050405020304" pitchFamily="18" charset="0"/>
              </a:rPr>
              <a:t> </a:t>
            </a:r>
            <a:endParaRPr lang="en-GB" sz="1100">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endParaRPr lang="en-GB" sz="1100">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sz="110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pPr>
            <a:r>
              <a:rPr lang="en-GB" sz="1100">
                <a:effectLst/>
                <a:latin typeface="Calibri" panose="020F0502020204030204" pitchFamily="34" charset="0"/>
                <a:ea typeface="Calibri" panose="020F0502020204030204" pitchFamily="34" charset="0"/>
                <a:cs typeface="Times New Roman" panose="02020603050405020304" pitchFamily="18" charset="0"/>
              </a:rPr>
              <a:t>Signed:_____________________________</a:t>
            </a:r>
          </a:p>
        </p:txBody>
      </p:sp>
      <p:sp>
        <p:nvSpPr>
          <p:cNvPr id="9" name="Text Box 2">
            <a:extLst>
              <a:ext uri="{FF2B5EF4-FFF2-40B4-BE49-F238E27FC236}">
                <a16:creationId xmlns:a16="http://schemas.microsoft.com/office/drawing/2014/main" id="{0C34A9CB-C98B-ABDB-CD17-B112AE4203C0}"/>
              </a:ext>
            </a:extLst>
          </p:cNvPr>
          <p:cNvSpPr txBox="1">
            <a:spLocks noChangeArrowheads="1"/>
          </p:cNvSpPr>
          <p:nvPr/>
        </p:nvSpPr>
        <p:spPr bwMode="auto">
          <a:xfrm>
            <a:off x="7568564" y="5023469"/>
            <a:ext cx="4067175" cy="1554312"/>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pPr>
            <a:r>
              <a:rPr lang="en-GB" sz="1200">
                <a:effectLst/>
                <a:latin typeface="Calibri" panose="020F0502020204030204" pitchFamily="34" charset="0"/>
                <a:ea typeface="Calibri" panose="020F0502020204030204" pitchFamily="34" charset="0"/>
                <a:cs typeface="Times New Roman" panose="02020603050405020304" pitchFamily="18" charset="0"/>
              </a:rPr>
              <a:t>Teacher comment:</a:t>
            </a:r>
          </a:p>
          <a:p>
            <a:pPr>
              <a:lnSpc>
                <a:spcPct val="107000"/>
              </a:lnSpc>
            </a:pPr>
            <a:r>
              <a:rPr lang="en-GB" sz="110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pPr>
            <a:r>
              <a:rPr lang="en-GB" sz="110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pPr>
            <a:r>
              <a:rPr lang="en-GB" sz="110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pPr>
            <a:r>
              <a:rPr lang="en-GB" sz="110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pPr>
            <a:r>
              <a:rPr lang="en-GB" sz="110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pPr>
            <a:r>
              <a:rPr lang="en-GB" sz="1100">
                <a:effectLst/>
                <a:latin typeface="Calibri" panose="020F0502020204030204" pitchFamily="34" charset="0"/>
                <a:ea typeface="Calibri" panose="020F0502020204030204" pitchFamily="34" charset="0"/>
                <a:cs typeface="Times New Roman" panose="02020603050405020304" pitchFamily="18" charset="0"/>
              </a:rPr>
              <a:t> </a:t>
            </a:r>
          </a:p>
        </p:txBody>
      </p:sp>
      <p:graphicFrame>
        <p:nvGraphicFramePr>
          <p:cNvPr id="14" name="Table 13">
            <a:extLst>
              <a:ext uri="{FF2B5EF4-FFF2-40B4-BE49-F238E27FC236}">
                <a16:creationId xmlns:a16="http://schemas.microsoft.com/office/drawing/2014/main" id="{D241E222-1011-9955-408D-EC4F079A67A7}"/>
              </a:ext>
            </a:extLst>
          </p:cNvPr>
          <p:cNvGraphicFramePr>
            <a:graphicFrameLocks noGrp="1"/>
          </p:cNvGraphicFramePr>
          <p:nvPr/>
        </p:nvGraphicFramePr>
        <p:xfrm>
          <a:off x="5891641" y="2598856"/>
          <a:ext cx="1522248" cy="3989901"/>
        </p:xfrm>
        <a:graphic>
          <a:graphicData uri="http://schemas.openxmlformats.org/drawingml/2006/table">
            <a:tbl>
              <a:tblPr firstRow="1" bandRow="1">
                <a:tableStyleId>{5C22544A-7EE6-4342-B048-85BDC9FD1C3A}</a:tableStyleId>
              </a:tblPr>
              <a:tblGrid>
                <a:gridCol w="507416">
                  <a:extLst>
                    <a:ext uri="{9D8B030D-6E8A-4147-A177-3AD203B41FA5}">
                      <a16:colId xmlns:a16="http://schemas.microsoft.com/office/drawing/2014/main" val="1204987188"/>
                    </a:ext>
                  </a:extLst>
                </a:gridCol>
                <a:gridCol w="507416">
                  <a:extLst>
                    <a:ext uri="{9D8B030D-6E8A-4147-A177-3AD203B41FA5}">
                      <a16:colId xmlns:a16="http://schemas.microsoft.com/office/drawing/2014/main" val="929044414"/>
                    </a:ext>
                  </a:extLst>
                </a:gridCol>
                <a:gridCol w="507416">
                  <a:extLst>
                    <a:ext uri="{9D8B030D-6E8A-4147-A177-3AD203B41FA5}">
                      <a16:colId xmlns:a16="http://schemas.microsoft.com/office/drawing/2014/main" val="138548115"/>
                    </a:ext>
                  </a:extLst>
                </a:gridCol>
              </a:tblGrid>
              <a:tr h="713901">
                <a:tc>
                  <a:txBody>
                    <a:bodyPr/>
                    <a:lstStyle/>
                    <a:p>
                      <a:endParaRPr lang="en-GB" sz="1200">
                        <a:solidFill>
                          <a:schemeClr val="tx1"/>
                        </a:solidFill>
                      </a:endParaRPr>
                    </a:p>
                  </a:txBody>
                  <a:tcPr marL="92328" marR="92328" marT="46164" marB="461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100">
                          <a:solidFill>
                            <a:schemeClr val="tx1"/>
                          </a:solidFill>
                        </a:rPr>
                        <a:t>Spellings</a:t>
                      </a:r>
                    </a:p>
                  </a:txBody>
                  <a:tcPr marL="92328" marR="92328" marT="46164" marB="46164"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100">
                          <a:solidFill>
                            <a:schemeClr val="tx1"/>
                          </a:solidFill>
                        </a:rPr>
                        <a:t>number</a:t>
                      </a:r>
                    </a:p>
                  </a:txBody>
                  <a:tcPr marL="92328" marR="92328" marT="46164" marB="46164"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20036435"/>
                  </a:ext>
                </a:extLst>
              </a:tr>
              <a:tr h="468000">
                <a:tc>
                  <a:txBody>
                    <a:bodyPr/>
                    <a:lstStyle/>
                    <a:p>
                      <a:r>
                        <a:rPr lang="en-GB" sz="1200">
                          <a:solidFill>
                            <a:schemeClr val="tx1"/>
                          </a:solidFill>
                        </a:rPr>
                        <a:t>W</a:t>
                      </a:r>
                    </a:p>
                  </a:txBody>
                  <a:tcPr marL="92328" marR="92328" marT="46164" marB="461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a:solidFill>
                          <a:schemeClr val="tx1"/>
                        </a:solidFill>
                      </a:endParaRPr>
                    </a:p>
                  </a:txBody>
                  <a:tcPr marL="92328" marR="92328" marT="46164" marB="461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a:solidFill>
                          <a:schemeClr val="tx1"/>
                        </a:solidFill>
                      </a:endParaRPr>
                    </a:p>
                  </a:txBody>
                  <a:tcPr marL="92328" marR="92328" marT="46164" marB="461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80141244"/>
                  </a:ext>
                </a:extLst>
              </a:tr>
              <a:tr h="468000">
                <a:tc>
                  <a:txBody>
                    <a:bodyPr/>
                    <a:lstStyle/>
                    <a:p>
                      <a:r>
                        <a:rPr lang="en-GB" sz="1200">
                          <a:solidFill>
                            <a:schemeClr val="tx1"/>
                          </a:solidFill>
                        </a:rPr>
                        <a:t>Th</a:t>
                      </a:r>
                    </a:p>
                  </a:txBody>
                  <a:tcPr marL="92328" marR="92328" marT="46164" marB="461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a:solidFill>
                          <a:schemeClr val="tx1"/>
                        </a:solidFill>
                      </a:endParaRPr>
                    </a:p>
                  </a:txBody>
                  <a:tcPr marL="92328" marR="92328" marT="46164" marB="461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a:solidFill>
                          <a:schemeClr val="tx1"/>
                        </a:solidFill>
                      </a:endParaRPr>
                    </a:p>
                  </a:txBody>
                  <a:tcPr marL="92328" marR="92328" marT="46164" marB="461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30355913"/>
                  </a:ext>
                </a:extLst>
              </a:tr>
              <a:tr h="468000">
                <a:tc>
                  <a:txBody>
                    <a:bodyPr/>
                    <a:lstStyle/>
                    <a:p>
                      <a:r>
                        <a:rPr lang="en-GB" sz="1200">
                          <a:solidFill>
                            <a:schemeClr val="tx1"/>
                          </a:solidFill>
                        </a:rPr>
                        <a:t>Fr</a:t>
                      </a:r>
                    </a:p>
                  </a:txBody>
                  <a:tcPr marL="92328" marR="92328" marT="46164" marB="461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a:solidFill>
                          <a:schemeClr val="tx1"/>
                        </a:solidFill>
                      </a:endParaRPr>
                    </a:p>
                  </a:txBody>
                  <a:tcPr marL="92328" marR="92328" marT="46164" marB="461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a:solidFill>
                          <a:schemeClr val="tx1"/>
                        </a:solidFill>
                      </a:endParaRPr>
                    </a:p>
                  </a:txBody>
                  <a:tcPr marL="92328" marR="92328" marT="46164" marB="461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358929316"/>
                  </a:ext>
                </a:extLst>
              </a:tr>
              <a:tr h="468000">
                <a:tc>
                  <a:txBody>
                    <a:bodyPr/>
                    <a:lstStyle/>
                    <a:p>
                      <a:r>
                        <a:rPr lang="en-GB" sz="1200">
                          <a:solidFill>
                            <a:schemeClr val="tx1"/>
                          </a:solidFill>
                        </a:rPr>
                        <a:t>Sa</a:t>
                      </a:r>
                    </a:p>
                  </a:txBody>
                  <a:tcPr marL="92328" marR="92328" marT="46164" marB="461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a:solidFill>
                          <a:schemeClr val="tx1"/>
                        </a:solidFill>
                      </a:endParaRPr>
                    </a:p>
                  </a:txBody>
                  <a:tcPr marL="92328" marR="92328" marT="46164" marB="461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a:solidFill>
                          <a:schemeClr val="tx1"/>
                        </a:solidFill>
                      </a:endParaRPr>
                    </a:p>
                  </a:txBody>
                  <a:tcPr marL="92328" marR="92328" marT="46164" marB="461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08278389"/>
                  </a:ext>
                </a:extLst>
              </a:tr>
              <a:tr h="468000">
                <a:tc>
                  <a:txBody>
                    <a:bodyPr/>
                    <a:lstStyle/>
                    <a:p>
                      <a:r>
                        <a:rPr lang="en-GB" sz="1200">
                          <a:solidFill>
                            <a:schemeClr val="tx1"/>
                          </a:solidFill>
                        </a:rPr>
                        <a:t>Su</a:t>
                      </a:r>
                    </a:p>
                  </a:txBody>
                  <a:tcPr marL="92328" marR="92328" marT="46164" marB="461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a:solidFill>
                          <a:schemeClr val="tx1"/>
                        </a:solidFill>
                      </a:endParaRPr>
                    </a:p>
                  </a:txBody>
                  <a:tcPr marL="92328" marR="92328" marT="46164" marB="461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a:solidFill>
                          <a:schemeClr val="tx1"/>
                        </a:solidFill>
                      </a:endParaRPr>
                    </a:p>
                  </a:txBody>
                  <a:tcPr marL="92328" marR="92328" marT="46164" marB="461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14573784"/>
                  </a:ext>
                </a:extLst>
              </a:tr>
              <a:tr h="468000">
                <a:tc>
                  <a:txBody>
                    <a:bodyPr/>
                    <a:lstStyle/>
                    <a:p>
                      <a:r>
                        <a:rPr lang="en-GB" sz="1200">
                          <a:solidFill>
                            <a:schemeClr val="tx1"/>
                          </a:solidFill>
                        </a:rPr>
                        <a:t>M</a:t>
                      </a:r>
                    </a:p>
                  </a:txBody>
                  <a:tcPr marL="92328" marR="92328" marT="46164" marB="461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a:solidFill>
                          <a:schemeClr val="tx1"/>
                        </a:solidFill>
                      </a:endParaRPr>
                    </a:p>
                  </a:txBody>
                  <a:tcPr marL="92328" marR="92328" marT="46164" marB="461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a:solidFill>
                          <a:schemeClr val="tx1"/>
                        </a:solidFill>
                      </a:endParaRPr>
                    </a:p>
                  </a:txBody>
                  <a:tcPr marL="92328" marR="92328" marT="46164" marB="461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50238804"/>
                  </a:ext>
                </a:extLst>
              </a:tr>
              <a:tr h="468000">
                <a:tc>
                  <a:txBody>
                    <a:bodyPr/>
                    <a:lstStyle/>
                    <a:p>
                      <a:r>
                        <a:rPr lang="en-GB" sz="1200">
                          <a:solidFill>
                            <a:schemeClr val="tx1"/>
                          </a:solidFill>
                        </a:rPr>
                        <a:t>Tu</a:t>
                      </a:r>
                    </a:p>
                  </a:txBody>
                  <a:tcPr marL="92328" marR="92328" marT="46164" marB="461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a:solidFill>
                          <a:schemeClr val="tx1"/>
                        </a:solidFill>
                      </a:endParaRPr>
                    </a:p>
                  </a:txBody>
                  <a:tcPr marL="92328" marR="92328" marT="46164" marB="461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200">
                        <a:solidFill>
                          <a:schemeClr val="tx1"/>
                        </a:solidFill>
                      </a:endParaRPr>
                    </a:p>
                  </a:txBody>
                  <a:tcPr marL="92328" marR="92328" marT="46164" marB="461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93092144"/>
                  </a:ext>
                </a:extLst>
              </a:tr>
            </a:tbl>
          </a:graphicData>
        </a:graphic>
      </p:graphicFrame>
      <p:graphicFrame>
        <p:nvGraphicFramePr>
          <p:cNvPr id="15" name="Table 14">
            <a:extLst>
              <a:ext uri="{FF2B5EF4-FFF2-40B4-BE49-F238E27FC236}">
                <a16:creationId xmlns:a16="http://schemas.microsoft.com/office/drawing/2014/main" id="{67522D61-B2DA-DA23-D628-6C97759A5E85}"/>
              </a:ext>
            </a:extLst>
          </p:cNvPr>
          <p:cNvGraphicFramePr>
            <a:graphicFrameLocks noGrp="1"/>
          </p:cNvGraphicFramePr>
          <p:nvPr/>
        </p:nvGraphicFramePr>
        <p:xfrm>
          <a:off x="198333" y="2657659"/>
          <a:ext cx="5494544" cy="1353902"/>
        </p:xfrm>
        <a:graphic>
          <a:graphicData uri="http://schemas.openxmlformats.org/drawingml/2006/table">
            <a:tbl>
              <a:tblPr firstRow="1" bandRow="1">
                <a:tableStyleId>{5C22544A-7EE6-4342-B048-85BDC9FD1C3A}</a:tableStyleId>
              </a:tblPr>
              <a:tblGrid>
                <a:gridCol w="5494544">
                  <a:extLst>
                    <a:ext uri="{9D8B030D-6E8A-4147-A177-3AD203B41FA5}">
                      <a16:colId xmlns:a16="http://schemas.microsoft.com/office/drawing/2014/main" val="2558545768"/>
                    </a:ext>
                  </a:extLst>
                </a:gridCol>
              </a:tblGrid>
              <a:tr h="478301">
                <a:tc>
                  <a:txBody>
                    <a:bodyPr/>
                    <a:lstStyle/>
                    <a:p>
                      <a:r>
                        <a:rPr lang="en-GB">
                          <a:solidFill>
                            <a:schemeClr val="tx1"/>
                          </a:solidFill>
                        </a:rPr>
                        <a:t>Maths focus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587894192"/>
                  </a:ext>
                </a:extLst>
              </a:tr>
              <a:tr h="875601">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96706541"/>
                  </a:ext>
                </a:extLst>
              </a:tr>
            </a:tbl>
          </a:graphicData>
        </a:graphic>
      </p:graphicFrame>
    </p:spTree>
    <p:extLst>
      <p:ext uri="{BB962C8B-B14F-4D97-AF65-F5344CB8AC3E}">
        <p14:creationId xmlns:p14="http://schemas.microsoft.com/office/powerpoint/2010/main" val="4987914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0FD7728-4863-A112-ABE9-77A34287B027}"/>
              </a:ext>
            </a:extLst>
          </p:cNvPr>
          <p:cNvSpPr txBox="1"/>
          <p:nvPr/>
        </p:nvSpPr>
        <p:spPr>
          <a:xfrm>
            <a:off x="1354347" y="776377"/>
            <a:ext cx="9730596" cy="6063198"/>
          </a:xfrm>
          <a:prstGeom prst="rect">
            <a:avLst/>
          </a:prstGeom>
          <a:noFill/>
        </p:spPr>
        <p:txBody>
          <a:bodyPr wrap="square" lIns="91440" tIns="45720" rIns="91440" bIns="45720" rtlCol="0" anchor="t">
            <a:spAutoFit/>
          </a:bodyPr>
          <a:lstStyle/>
          <a:p>
            <a:pPr algn="ctr"/>
            <a:r>
              <a:rPr lang="en-GB" sz="3200" b="1"/>
              <a:t>Homework- Year 5/6 </a:t>
            </a:r>
          </a:p>
          <a:p>
            <a:pPr marL="342900" indent="-342900">
              <a:buFont typeface="Calibri"/>
              <a:buChar char="-"/>
            </a:pPr>
            <a:r>
              <a:rPr lang="en-GB" sz="2000"/>
              <a:t>Homework books will come home on a </a:t>
            </a:r>
            <a:r>
              <a:rPr lang="en-GB" sz="2000" u="sng"/>
              <a:t>Wednesday</a:t>
            </a:r>
            <a:r>
              <a:rPr lang="en-GB" sz="2000"/>
              <a:t>. </a:t>
            </a:r>
          </a:p>
          <a:p>
            <a:pPr marL="342900" indent="-342900">
              <a:buFont typeface="Calibri"/>
              <a:buChar char="-"/>
            </a:pPr>
            <a:r>
              <a:rPr lang="en-GB" sz="2000"/>
              <a:t>Spellings tests and times table tests will be completed at the start of the week.</a:t>
            </a:r>
            <a:endParaRPr lang="en-GB" sz="2000" u="sng"/>
          </a:p>
          <a:p>
            <a:endParaRPr lang="en-GB" sz="2000"/>
          </a:p>
          <a:p>
            <a:r>
              <a:rPr lang="en-GB" sz="2000"/>
              <a:t>Expectations: </a:t>
            </a:r>
          </a:p>
          <a:p>
            <a:pPr marL="285750" indent="-285750">
              <a:buFont typeface="Calibri" panose="020B0604020202020204" pitchFamily="34" charset="0"/>
              <a:buChar char="-"/>
            </a:pPr>
            <a:r>
              <a:rPr lang="en-GB" sz="2000" b="1"/>
              <a:t>Reading</a:t>
            </a:r>
            <a:r>
              <a:rPr lang="en-GB" sz="2000"/>
              <a:t> – 5 x per week. </a:t>
            </a:r>
            <a:r>
              <a:rPr lang="en-GB" sz="2000" i="1"/>
              <a:t> </a:t>
            </a:r>
            <a:r>
              <a:rPr lang="en-GB" sz="2000"/>
              <a:t>Books need to be in school every day. Please record the book they have read, along with the page numbers read in your child’s homework diary. Do feel free to make a comment.</a:t>
            </a:r>
          </a:p>
          <a:p>
            <a:pPr marL="285750" indent="-285750">
              <a:buFont typeface="Calibri" panose="020B0604020202020204" pitchFamily="34" charset="0"/>
              <a:buChar char="-"/>
            </a:pPr>
            <a:endParaRPr lang="en-GB" sz="2000"/>
          </a:p>
          <a:p>
            <a:pPr marL="285750" indent="-285750">
              <a:buFont typeface="Calibri" panose="020B0604020202020204" pitchFamily="34" charset="0"/>
              <a:buChar char="-"/>
            </a:pPr>
            <a:r>
              <a:rPr lang="en-GB" sz="2000" b="1"/>
              <a:t>Times Tables</a:t>
            </a:r>
            <a:r>
              <a:rPr lang="en-GB" sz="2000"/>
              <a:t> – will be set weekly to retain/ develop fluency. (</a:t>
            </a:r>
            <a:r>
              <a:rPr lang="en-GB" sz="2000" err="1"/>
              <a:t>TImestables</a:t>
            </a:r>
            <a:r>
              <a:rPr lang="en-GB" sz="2000"/>
              <a:t> Rockstars, hit the button, timestables.co.uk) 3 x weekly</a:t>
            </a:r>
          </a:p>
          <a:p>
            <a:pPr marL="285750" indent="-285750">
              <a:buFont typeface="Calibri" panose="020B0604020202020204" pitchFamily="34" charset="0"/>
              <a:buChar char="-"/>
            </a:pPr>
            <a:endParaRPr lang="en-GB" sz="2000">
              <a:cs typeface="Calibri"/>
            </a:endParaRPr>
          </a:p>
          <a:p>
            <a:pPr marL="285750" indent="-285750">
              <a:buFont typeface="Calibri" panose="020B0604020202020204" pitchFamily="34" charset="0"/>
              <a:buChar char="-"/>
            </a:pPr>
            <a:r>
              <a:rPr lang="en-GB" sz="2000" b="1">
                <a:cs typeface="Calibri"/>
              </a:rPr>
              <a:t>Spellings</a:t>
            </a:r>
            <a:r>
              <a:rPr lang="en-GB" sz="2000">
                <a:cs typeface="Calibri"/>
              </a:rPr>
              <a:t>- will be set weekly.  The children will start with 5 common exception words and will receive an additional 5 until they are at 20 words per week. This gives an opportunity to embed the spellings, transferring to long term memory. During week 5, the children remain with 20 spellings with the first 5 words 'falling off' as they receive new ones.</a:t>
            </a:r>
          </a:p>
          <a:p>
            <a:r>
              <a:rPr lang="en-GB">
                <a:solidFill>
                  <a:srgbClr val="0070C0"/>
                </a:solidFill>
              </a:rPr>
              <a:t>Homework books are checked weekly, so please use them as a means of communication.</a:t>
            </a:r>
            <a:endParaRPr lang="en-GB">
              <a:solidFill>
                <a:srgbClr val="0070C0"/>
              </a:solidFill>
              <a:cs typeface="Calibri" panose="020F0502020204030204"/>
            </a:endParaRPr>
          </a:p>
          <a:p>
            <a:r>
              <a:rPr lang="en-GB">
                <a:solidFill>
                  <a:srgbClr val="0070C0"/>
                </a:solidFill>
              </a:rPr>
              <a:t>Alternatively, catch us on the door at the end of the day or send a message via the School Office. </a:t>
            </a:r>
          </a:p>
        </p:txBody>
      </p:sp>
      <p:pic>
        <p:nvPicPr>
          <p:cNvPr id="3" name="Picture 2" descr="A cartoon house with a clock&#10;&#10;Description automatically generated">
            <a:extLst>
              <a:ext uri="{FF2B5EF4-FFF2-40B4-BE49-F238E27FC236}">
                <a16:creationId xmlns:a16="http://schemas.microsoft.com/office/drawing/2014/main" id="{352153A3-C8BA-2E43-3F26-05C45B0C7AA9}"/>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206248" y="134978"/>
            <a:ext cx="1516025" cy="1122343"/>
          </a:xfrm>
          <a:prstGeom prst="rect">
            <a:avLst/>
          </a:prstGeom>
        </p:spPr>
      </p:pic>
      <p:sp>
        <p:nvSpPr>
          <p:cNvPr id="4" name="TextBox 3">
            <a:extLst>
              <a:ext uri="{FF2B5EF4-FFF2-40B4-BE49-F238E27FC236}">
                <a16:creationId xmlns:a16="http://schemas.microsoft.com/office/drawing/2014/main" id="{A16F3611-E975-A4A0-6A9C-2FAF118BA2F8}"/>
              </a:ext>
            </a:extLst>
          </p:cNvPr>
          <p:cNvSpPr txBox="1"/>
          <p:nvPr/>
        </p:nvSpPr>
        <p:spPr>
          <a:xfrm>
            <a:off x="5229930" y="4483806"/>
            <a:ext cx="2691695" cy="627944"/>
          </a:xfrm>
          <a:prstGeom prst="rect">
            <a:avLst/>
          </a:prstGeom>
        </p:spPr>
        <p:txBody>
          <a:bodyPr lIns="91440" tIns="45720" rIns="91440" bIns="45720" anchor="t">
            <a:normAutofit/>
          </a:bodyPr>
          <a:lstStyle/>
          <a:p>
            <a:r>
              <a:rPr lang="en-US"/>
              <a:t>.</a:t>
            </a:r>
          </a:p>
        </p:txBody>
      </p:sp>
    </p:spTree>
    <p:extLst>
      <p:ext uri="{BB962C8B-B14F-4D97-AF65-F5344CB8AC3E}">
        <p14:creationId xmlns:p14="http://schemas.microsoft.com/office/powerpoint/2010/main" val="39419113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19"/>
          <p:cNvSpPr txBox="1">
            <a:spLocks noGrp="1"/>
          </p:cNvSpPr>
          <p:nvPr>
            <p:ph type="body" idx="1"/>
          </p:nvPr>
        </p:nvSpPr>
        <p:spPr>
          <a:xfrm>
            <a:off x="1826839" y="1668025"/>
            <a:ext cx="8229600" cy="4915338"/>
          </a:xfrm>
          <a:prstGeom prst="rect">
            <a:avLst/>
          </a:prstGeom>
          <a:noFill/>
          <a:ln>
            <a:noFill/>
          </a:ln>
        </p:spPr>
        <p:txBody>
          <a:bodyPr spcFirstLastPara="1" vert="horz" wrap="square" lIns="91425" tIns="45700" rIns="91425" bIns="45700" rtlCol="0" anchor="t" anchorCtr="0">
            <a:noAutofit/>
          </a:bodyPr>
          <a:lstStyle/>
          <a:p>
            <a:pPr marL="566420" indent="-457200">
              <a:buSzPts val="1836"/>
              <a:buFont typeface="Wingdings" panose="05000000000000000000" pitchFamily="2" charset="2"/>
              <a:buChar char="§"/>
            </a:pPr>
            <a:r>
              <a:rPr lang="en-GB"/>
              <a:t>Additional homework books- Achieve Books (letter to follow)</a:t>
            </a:r>
          </a:p>
          <a:p>
            <a:pPr marL="109220" indent="0">
              <a:spcBef>
                <a:spcPts val="400"/>
              </a:spcBef>
              <a:buSzPts val="1836"/>
              <a:buNone/>
            </a:pPr>
            <a:r>
              <a:rPr lang="en-GB"/>
              <a:t>- These will be set on a Thursday weekly from half term. </a:t>
            </a:r>
            <a:endParaRPr/>
          </a:p>
          <a:p>
            <a:pPr marL="365760" indent="-139065">
              <a:spcBef>
                <a:spcPts val="400"/>
              </a:spcBef>
              <a:buSzPts val="1836"/>
              <a:buNone/>
            </a:pPr>
            <a:endParaRPr/>
          </a:p>
        </p:txBody>
      </p:sp>
      <p:sp>
        <p:nvSpPr>
          <p:cNvPr id="150" name="Google Shape;150;p19"/>
          <p:cNvSpPr txBox="1">
            <a:spLocks noGrp="1"/>
          </p:cNvSpPr>
          <p:nvPr>
            <p:ph type="title"/>
          </p:nvPr>
        </p:nvSpPr>
        <p:spPr>
          <a:xfrm>
            <a:off x="1981199" y="274637"/>
            <a:ext cx="9000067" cy="1088495"/>
          </a:xfrm>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100"/>
            </a:pPr>
            <a:r>
              <a:rPr lang="en-GB"/>
              <a:t>Expectations – additional homework Year 6</a:t>
            </a:r>
            <a:endParaRPr/>
          </a:p>
        </p:txBody>
      </p:sp>
      <p:pic>
        <p:nvPicPr>
          <p:cNvPr id="151" name="Google Shape;151;p19"/>
          <p:cNvPicPr preferRelativeResize="0"/>
          <p:nvPr/>
        </p:nvPicPr>
        <p:blipFill rotWithShape="1">
          <a:blip r:embed="rId3">
            <a:alphaModFix/>
          </a:blip>
          <a:srcRect/>
          <a:stretch/>
        </p:blipFill>
        <p:spPr>
          <a:xfrm rot="-515378">
            <a:off x="4556913" y="3634605"/>
            <a:ext cx="2242588" cy="1876587"/>
          </a:xfrm>
          <a:prstGeom prst="rect">
            <a:avLst/>
          </a:prstGeom>
          <a:noFill/>
          <a:ln>
            <a:noFill/>
          </a:ln>
        </p:spPr>
      </p:pic>
      <p:pic>
        <p:nvPicPr>
          <p:cNvPr id="152" name="Google Shape;152;p19"/>
          <p:cNvPicPr preferRelativeResize="0"/>
          <p:nvPr/>
        </p:nvPicPr>
        <p:blipFill rotWithShape="1">
          <a:blip r:embed="rId4">
            <a:alphaModFix/>
          </a:blip>
          <a:srcRect/>
          <a:stretch/>
        </p:blipFill>
        <p:spPr>
          <a:xfrm>
            <a:off x="7883550" y="3204794"/>
            <a:ext cx="2028874" cy="2866187"/>
          </a:xfrm>
          <a:prstGeom prst="rect">
            <a:avLst/>
          </a:prstGeom>
          <a:noFill/>
          <a:ln>
            <a:noFill/>
          </a:ln>
        </p:spPr>
      </p:pic>
      <p:pic>
        <p:nvPicPr>
          <p:cNvPr id="153" name="Google Shape;153;p19"/>
          <p:cNvPicPr preferRelativeResize="0"/>
          <p:nvPr/>
        </p:nvPicPr>
        <p:blipFill rotWithShape="1">
          <a:blip r:embed="rId5">
            <a:alphaModFix/>
          </a:blip>
          <a:srcRect/>
          <a:stretch/>
        </p:blipFill>
        <p:spPr>
          <a:xfrm>
            <a:off x="2135561" y="3777124"/>
            <a:ext cx="1584176" cy="2237962"/>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21"/>
          <p:cNvSpPr txBox="1">
            <a:spLocks noGrp="1"/>
          </p:cNvSpPr>
          <p:nvPr>
            <p:ph type="body" idx="1"/>
          </p:nvPr>
        </p:nvSpPr>
        <p:spPr>
          <a:xfrm>
            <a:off x="1007533" y="304801"/>
            <a:ext cx="9203267" cy="5702492"/>
          </a:xfrm>
          <a:prstGeom prst="rect">
            <a:avLst/>
          </a:prstGeom>
          <a:noFill/>
          <a:ln>
            <a:noFill/>
          </a:ln>
        </p:spPr>
        <p:txBody>
          <a:bodyPr spcFirstLastPara="1" vert="horz" wrap="square" lIns="91425" tIns="45700" rIns="91425" bIns="45700" rtlCol="0" anchor="t" anchorCtr="0">
            <a:noAutofit/>
          </a:bodyPr>
          <a:lstStyle/>
          <a:p>
            <a:pPr marL="109220" indent="0">
              <a:spcBef>
                <a:spcPts val="0"/>
              </a:spcBef>
              <a:buSzPts val="1836"/>
              <a:buNone/>
            </a:pPr>
            <a:r>
              <a:rPr lang="en-GB" dirty="0"/>
              <a:t>Year 6 SATs – week beginning 11</a:t>
            </a:r>
            <a:r>
              <a:rPr lang="en-GB" baseline="30000" dirty="0"/>
              <a:t>th</a:t>
            </a:r>
            <a:r>
              <a:rPr lang="en-GB" dirty="0"/>
              <a:t> May 2026 (meeting to follow) </a:t>
            </a:r>
            <a:endParaRPr lang="en-US" dirty="0"/>
          </a:p>
          <a:p>
            <a:pPr marL="109220" indent="0">
              <a:spcBef>
                <a:spcPts val="400"/>
              </a:spcBef>
              <a:buSzPts val="1836"/>
              <a:buNone/>
            </a:pPr>
            <a:r>
              <a:rPr lang="en-GB" dirty="0"/>
              <a:t>Please avoid past SATs papers. (CGP, scholastic books etc. instead)</a:t>
            </a:r>
          </a:p>
          <a:p>
            <a:pPr marL="109220" indent="0">
              <a:spcBef>
                <a:spcPts val="400"/>
              </a:spcBef>
              <a:buSzPts val="1836"/>
              <a:buNone/>
            </a:pPr>
            <a:endParaRPr lang="en-GB" dirty="0"/>
          </a:p>
          <a:p>
            <a:pPr marL="109220" indent="0">
              <a:spcBef>
                <a:spcPts val="400"/>
              </a:spcBef>
              <a:buSzPts val="1836"/>
              <a:buNone/>
            </a:pPr>
            <a:r>
              <a:rPr lang="en-GB" dirty="0"/>
              <a:t>SATs meeting TBC</a:t>
            </a:r>
          </a:p>
          <a:p>
            <a:pPr marL="109220" indent="0">
              <a:buSzPts val="1836"/>
              <a:buNone/>
            </a:pPr>
            <a:endParaRPr lang="en-GB"/>
          </a:p>
        </p:txBody>
      </p:sp>
      <p:pic>
        <p:nvPicPr>
          <p:cNvPr id="167" name="Google Shape;167;p21"/>
          <p:cNvPicPr preferRelativeResize="0"/>
          <p:nvPr/>
        </p:nvPicPr>
        <p:blipFill rotWithShape="1">
          <a:blip r:embed="rId3">
            <a:alphaModFix/>
          </a:blip>
          <a:srcRect/>
          <a:stretch/>
        </p:blipFill>
        <p:spPr>
          <a:xfrm>
            <a:off x="1548467" y="3034487"/>
            <a:ext cx="4288505" cy="2681042"/>
          </a:xfrm>
          <a:prstGeom prst="rect">
            <a:avLst/>
          </a:prstGeom>
          <a:noFill/>
          <a:ln>
            <a:noFill/>
          </a:ln>
        </p:spPr>
      </p:pic>
      <p:pic>
        <p:nvPicPr>
          <p:cNvPr id="6" name="Picture 5">
            <a:extLst>
              <a:ext uri="{FF2B5EF4-FFF2-40B4-BE49-F238E27FC236}">
                <a16:creationId xmlns:a16="http://schemas.microsoft.com/office/drawing/2014/main" id="{03E4A34C-9C96-0A23-26FD-7D8BCDE03BE8}"/>
              </a:ext>
            </a:extLst>
          </p:cNvPr>
          <p:cNvPicPr>
            <a:picLocks noChangeAspect="1"/>
          </p:cNvPicPr>
          <p:nvPr/>
        </p:nvPicPr>
        <p:blipFill>
          <a:blip r:embed="rId4"/>
          <a:stretch>
            <a:fillRect/>
          </a:stretch>
        </p:blipFill>
        <p:spPr>
          <a:xfrm>
            <a:off x="6778756" y="2867800"/>
            <a:ext cx="2169526" cy="2841908"/>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20"/>
          <p:cNvSpPr txBox="1">
            <a:spLocks noGrp="1"/>
          </p:cNvSpPr>
          <p:nvPr>
            <p:ph type="body" idx="1"/>
          </p:nvPr>
        </p:nvSpPr>
        <p:spPr>
          <a:xfrm>
            <a:off x="389466" y="245197"/>
            <a:ext cx="8229600" cy="897804"/>
          </a:xfrm>
          <a:prstGeom prst="rect">
            <a:avLst/>
          </a:prstGeom>
          <a:noFill/>
          <a:ln>
            <a:noFill/>
          </a:ln>
        </p:spPr>
        <p:txBody>
          <a:bodyPr spcFirstLastPara="1" vert="horz" wrap="square" lIns="91425" tIns="45700" rIns="91425" bIns="45700" rtlCol="0" anchor="t" anchorCtr="0">
            <a:noAutofit/>
          </a:bodyPr>
          <a:lstStyle/>
          <a:p>
            <a:pPr marL="109728" indent="0">
              <a:spcBef>
                <a:spcPts val="400"/>
              </a:spcBef>
              <a:buSzPts val="1836"/>
              <a:buNone/>
            </a:pPr>
            <a:r>
              <a:rPr lang="en-GB" sz="4000" b="1"/>
              <a:t>Internet safety and mobile phones</a:t>
            </a:r>
            <a:endParaRPr sz="4000" b="1"/>
          </a:p>
        </p:txBody>
      </p:sp>
      <p:pic>
        <p:nvPicPr>
          <p:cNvPr id="3" name="Picture 2">
            <a:extLst>
              <a:ext uri="{FF2B5EF4-FFF2-40B4-BE49-F238E27FC236}">
                <a16:creationId xmlns:a16="http://schemas.microsoft.com/office/drawing/2014/main" id="{B96FD808-5E99-0719-9A55-54D6CB623C6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577578" y="2788920"/>
            <a:ext cx="2378141" cy="3954780"/>
          </a:xfrm>
          <a:prstGeom prst="rect">
            <a:avLst/>
          </a:prstGeom>
        </p:spPr>
      </p:pic>
      <p:pic>
        <p:nvPicPr>
          <p:cNvPr id="5" name="Picture 4">
            <a:extLst>
              <a:ext uri="{FF2B5EF4-FFF2-40B4-BE49-F238E27FC236}">
                <a16:creationId xmlns:a16="http://schemas.microsoft.com/office/drawing/2014/main" id="{7D18D5B2-96AD-5BCB-57FB-4142B1BF5C07}"/>
              </a:ext>
            </a:extLst>
          </p:cNvPr>
          <p:cNvPicPr>
            <a:picLocks noChangeAspect="1"/>
          </p:cNvPicPr>
          <p:nvPr/>
        </p:nvPicPr>
        <p:blipFill>
          <a:blip r:embed="rId5"/>
          <a:stretch>
            <a:fillRect/>
          </a:stretch>
        </p:blipFill>
        <p:spPr>
          <a:xfrm>
            <a:off x="389466" y="1405890"/>
            <a:ext cx="5062245" cy="4823460"/>
          </a:xfrm>
          <a:prstGeom prst="rect">
            <a:avLst/>
          </a:prstGeom>
        </p:spPr>
      </p:pic>
      <p:sp>
        <p:nvSpPr>
          <p:cNvPr id="6" name="TextBox 5">
            <a:extLst>
              <a:ext uri="{FF2B5EF4-FFF2-40B4-BE49-F238E27FC236}">
                <a16:creationId xmlns:a16="http://schemas.microsoft.com/office/drawing/2014/main" id="{82E7625A-6E4D-C042-EC7D-256C4E82A04E}"/>
              </a:ext>
            </a:extLst>
          </p:cNvPr>
          <p:cNvSpPr txBox="1"/>
          <p:nvPr/>
        </p:nvSpPr>
        <p:spPr>
          <a:xfrm>
            <a:off x="5669280" y="1783080"/>
            <a:ext cx="3566160" cy="2308324"/>
          </a:xfrm>
          <a:prstGeom prst="rect">
            <a:avLst/>
          </a:prstGeom>
          <a:noFill/>
        </p:spPr>
        <p:txBody>
          <a:bodyPr wrap="square" rtlCol="0">
            <a:spAutoFit/>
          </a:bodyPr>
          <a:lstStyle/>
          <a:p>
            <a:r>
              <a:rPr lang="en-GB" sz="3600"/>
              <a:t>- Group chats</a:t>
            </a:r>
          </a:p>
          <a:p>
            <a:r>
              <a:rPr lang="en-GB" sz="3600"/>
              <a:t>- Messages</a:t>
            </a:r>
          </a:p>
          <a:p>
            <a:r>
              <a:rPr lang="en-GB" sz="3600"/>
              <a:t>- Searches and algorithms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2988C3-F5B7-48D2-A853-FC68C8970247}"/>
              </a:ext>
            </a:extLst>
          </p:cNvPr>
          <p:cNvSpPr>
            <a:spLocks noGrp="1"/>
          </p:cNvSpPr>
          <p:nvPr>
            <p:ph type="title"/>
          </p:nvPr>
        </p:nvSpPr>
        <p:spPr/>
        <p:txBody>
          <a:bodyPr/>
          <a:lstStyle/>
          <a:p>
            <a:r>
              <a:rPr lang="en-GB"/>
              <a:t>Trips and Experiences </a:t>
            </a:r>
          </a:p>
        </p:txBody>
      </p:sp>
      <p:sp>
        <p:nvSpPr>
          <p:cNvPr id="3" name="Content Placeholder 2">
            <a:extLst>
              <a:ext uri="{FF2B5EF4-FFF2-40B4-BE49-F238E27FC236}">
                <a16:creationId xmlns:a16="http://schemas.microsoft.com/office/drawing/2014/main" id="{D539EA4F-8296-129F-1F46-B44EE7FC2743}"/>
              </a:ext>
            </a:extLst>
          </p:cNvPr>
          <p:cNvSpPr>
            <a:spLocks noGrp="1"/>
          </p:cNvSpPr>
          <p:nvPr>
            <p:ph idx="1"/>
          </p:nvPr>
        </p:nvSpPr>
        <p:spPr/>
        <p:txBody>
          <a:bodyPr>
            <a:normAutofit lnSpcReduction="10000"/>
          </a:bodyPr>
          <a:lstStyle/>
          <a:p>
            <a:r>
              <a:rPr lang="en-GB"/>
              <a:t>30</a:t>
            </a:r>
            <a:r>
              <a:rPr lang="en-GB" baseline="30000"/>
              <a:t>th</a:t>
            </a:r>
            <a:r>
              <a:rPr lang="en-GB"/>
              <a:t> September IMPS- Y6 group 1</a:t>
            </a:r>
            <a:endParaRPr lang="en-GB" i="1">
              <a:ea typeface="+mn-lt"/>
              <a:cs typeface="+mn-lt"/>
            </a:endParaRPr>
          </a:p>
          <a:p>
            <a:r>
              <a:rPr lang="en-GB" i="1">
                <a:ea typeface="+mn-lt"/>
                <a:cs typeface="+mn-lt"/>
              </a:rPr>
              <a:t>7</a:t>
            </a:r>
            <a:r>
              <a:rPr lang="en-GB" i="1" baseline="30000">
                <a:ea typeface="+mn-lt"/>
                <a:cs typeface="+mn-lt"/>
              </a:rPr>
              <a:t>th</a:t>
            </a:r>
            <a:r>
              <a:rPr lang="en-GB" i="1">
                <a:ea typeface="+mn-lt"/>
                <a:cs typeface="+mn-lt"/>
              </a:rPr>
              <a:t> October IMPS- Year 6 group 2 </a:t>
            </a:r>
          </a:p>
          <a:p>
            <a:pPr marL="0" indent="0">
              <a:buNone/>
            </a:pPr>
            <a:endParaRPr lang="en-GB" i="1">
              <a:ea typeface="+mn-lt"/>
              <a:cs typeface="+mn-lt"/>
            </a:endParaRPr>
          </a:p>
          <a:p>
            <a:r>
              <a:rPr lang="en-GB" i="1">
                <a:ea typeface="+mn-lt"/>
                <a:cs typeface="+mn-lt"/>
              </a:rPr>
              <a:t>8thOctober- Willow Class Williams STEM Day</a:t>
            </a:r>
          </a:p>
          <a:p>
            <a:r>
              <a:rPr lang="en-GB" i="1">
                <a:ea typeface="+mn-lt"/>
                <a:cs typeface="+mn-lt"/>
              </a:rPr>
              <a:t>9th October- Poplar Class Williams STEM Day</a:t>
            </a:r>
          </a:p>
          <a:p>
            <a:r>
              <a:rPr lang="en-GB" i="1">
                <a:ea typeface="+mn-lt"/>
                <a:cs typeface="+mn-lt"/>
              </a:rPr>
              <a:t>10th October- Maple Class Williams STEM Day</a:t>
            </a:r>
          </a:p>
          <a:p>
            <a:endParaRPr lang="en-GB" i="1">
              <a:ea typeface="+mn-lt"/>
              <a:cs typeface="+mn-lt"/>
            </a:endParaRPr>
          </a:p>
          <a:p>
            <a:r>
              <a:rPr lang="en-GB" i="1">
                <a:ea typeface="+mn-lt"/>
                <a:cs typeface="+mn-lt"/>
              </a:rPr>
              <a:t>Year 6 Residential-8</a:t>
            </a:r>
            <a:r>
              <a:rPr lang="en-GB" i="1" baseline="30000">
                <a:ea typeface="+mn-lt"/>
                <a:cs typeface="+mn-lt"/>
              </a:rPr>
              <a:t>th</a:t>
            </a:r>
            <a:r>
              <a:rPr lang="en-GB" i="1">
                <a:ea typeface="+mn-lt"/>
                <a:cs typeface="+mn-lt"/>
              </a:rPr>
              <a:t> -12</a:t>
            </a:r>
            <a:r>
              <a:rPr lang="en-GB" i="1" baseline="30000">
                <a:ea typeface="+mn-lt"/>
                <a:cs typeface="+mn-lt"/>
              </a:rPr>
              <a:t>th</a:t>
            </a:r>
            <a:r>
              <a:rPr lang="en-GB" i="1">
                <a:ea typeface="+mn-lt"/>
                <a:cs typeface="+mn-lt"/>
              </a:rPr>
              <a:t> June- </a:t>
            </a:r>
            <a:r>
              <a:rPr lang="en-GB" i="1" err="1">
                <a:ea typeface="+mn-lt"/>
                <a:cs typeface="+mn-lt"/>
              </a:rPr>
              <a:t>Kilvrough</a:t>
            </a:r>
            <a:r>
              <a:rPr lang="en-GB" i="1">
                <a:ea typeface="+mn-lt"/>
                <a:cs typeface="+mn-lt"/>
              </a:rPr>
              <a:t>, Wales </a:t>
            </a:r>
            <a:endParaRPr lang="en-GB">
              <a:ea typeface="+mn-lt"/>
              <a:cs typeface="+mn-lt"/>
            </a:endParaRPr>
          </a:p>
          <a:p>
            <a:r>
              <a:rPr lang="en-GB" i="1"/>
              <a:t>Year 5 Residential- 24</a:t>
            </a:r>
            <a:r>
              <a:rPr lang="en-GB" i="1" baseline="30000"/>
              <a:t>th</a:t>
            </a:r>
            <a:r>
              <a:rPr lang="en-GB" i="1"/>
              <a:t>, 25th, 26th  June- Adventure Plus </a:t>
            </a:r>
            <a:r>
              <a:rPr lang="en-GB" i="1" err="1"/>
              <a:t>Clanfield</a:t>
            </a:r>
            <a:endParaRPr lang="en-GB" i="1"/>
          </a:p>
          <a:p>
            <a:endParaRPr lang="en-GB" i="1">
              <a:ea typeface="+mn-lt"/>
              <a:cs typeface="+mn-lt"/>
            </a:endParaRPr>
          </a:p>
          <a:p>
            <a:endParaRPr lang="en-GB"/>
          </a:p>
        </p:txBody>
      </p:sp>
    </p:spTree>
    <p:extLst>
      <p:ext uri="{BB962C8B-B14F-4D97-AF65-F5344CB8AC3E}">
        <p14:creationId xmlns:p14="http://schemas.microsoft.com/office/powerpoint/2010/main" val="35342637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81E909E-32F6-44E4-50CD-60A38FAA55E6}"/>
              </a:ext>
            </a:extLst>
          </p:cNvPr>
          <p:cNvSpPr txBox="1"/>
          <p:nvPr/>
        </p:nvSpPr>
        <p:spPr>
          <a:xfrm>
            <a:off x="352270" y="464997"/>
            <a:ext cx="11752644" cy="6986528"/>
          </a:xfrm>
          <a:prstGeom prst="rect">
            <a:avLst/>
          </a:prstGeom>
          <a:noFill/>
        </p:spPr>
        <p:txBody>
          <a:bodyPr wrap="square" lIns="91440" tIns="45720" rIns="91440" bIns="45720" rtlCol="0" anchor="t">
            <a:spAutoFit/>
          </a:bodyPr>
          <a:lstStyle/>
          <a:p>
            <a:r>
              <a:rPr lang="en-GB" sz="2400" b="1" dirty="0"/>
              <a:t>Dates:</a:t>
            </a:r>
          </a:p>
          <a:p>
            <a:endParaRPr lang="en-GB" sz="2400" b="1"/>
          </a:p>
          <a:p>
            <a:pPr marL="342900" indent="-342900">
              <a:buFont typeface="Calibri"/>
              <a:buChar char="-"/>
            </a:pPr>
            <a:r>
              <a:rPr lang="en-GB" sz="2800" dirty="0"/>
              <a:t>24th September  Y6- </a:t>
            </a:r>
            <a:r>
              <a:rPr lang="en-GB" sz="2800" err="1"/>
              <a:t>Kilvrough</a:t>
            </a:r>
            <a:r>
              <a:rPr lang="en-GB" sz="2800" dirty="0"/>
              <a:t> Residential meeting 3:15pm Willow Class</a:t>
            </a:r>
          </a:p>
          <a:p>
            <a:endParaRPr lang="en-GB" sz="2400" b="1"/>
          </a:p>
          <a:p>
            <a:pPr marL="342900" indent="-342900">
              <a:buFont typeface="Calibri"/>
              <a:buChar char="-"/>
            </a:pPr>
            <a:r>
              <a:rPr lang="en-GB" sz="2800" dirty="0"/>
              <a:t>26</a:t>
            </a:r>
            <a:r>
              <a:rPr lang="en-GB" sz="2800" baseline="30000" dirty="0"/>
              <a:t>th</a:t>
            </a:r>
            <a:r>
              <a:rPr lang="en-GB" sz="2800" dirty="0"/>
              <a:t> September MacMillan Coffee afternoon 2-3pm</a:t>
            </a:r>
          </a:p>
          <a:p>
            <a:endParaRPr lang="en-GB" sz="2800"/>
          </a:p>
          <a:p>
            <a:pPr marL="342900" indent="-342900">
              <a:buFont typeface="Calibri"/>
              <a:buChar char="-"/>
            </a:pPr>
            <a:r>
              <a:rPr lang="en-GB" sz="2800" i="1" dirty="0">
                <a:ea typeface="+mn-lt"/>
                <a:cs typeface="+mn-lt"/>
              </a:rPr>
              <a:t>1</a:t>
            </a:r>
            <a:r>
              <a:rPr lang="en-GB" sz="2800" i="1" baseline="30000" dirty="0">
                <a:ea typeface="+mn-lt"/>
                <a:cs typeface="+mn-lt"/>
              </a:rPr>
              <a:t>st</a:t>
            </a:r>
            <a:r>
              <a:rPr lang="en-GB" sz="2800" i="1" dirty="0">
                <a:ea typeface="+mn-lt"/>
                <a:cs typeface="+mn-lt"/>
              </a:rPr>
              <a:t> October- Individual School Photo Day</a:t>
            </a:r>
          </a:p>
          <a:p>
            <a:endParaRPr lang="en-GB" sz="2800" i="1">
              <a:ea typeface="+mn-lt"/>
              <a:cs typeface="+mn-lt"/>
            </a:endParaRPr>
          </a:p>
          <a:p>
            <a:pPr marL="342900" indent="-342900">
              <a:buFont typeface="Calibri"/>
              <a:buChar char="-"/>
            </a:pPr>
            <a:r>
              <a:rPr lang="en-GB" sz="2800" i="1" dirty="0">
                <a:ea typeface="+mn-lt"/>
                <a:cs typeface="+mn-lt"/>
              </a:rPr>
              <a:t>7</a:t>
            </a:r>
            <a:r>
              <a:rPr lang="en-GB" sz="2800" i="1" baseline="30000" dirty="0">
                <a:ea typeface="+mn-lt"/>
                <a:cs typeface="+mn-lt"/>
              </a:rPr>
              <a:t>th</a:t>
            </a:r>
            <a:r>
              <a:rPr lang="en-GB" sz="2800" i="1" dirty="0">
                <a:ea typeface="+mn-lt"/>
                <a:cs typeface="+mn-lt"/>
              </a:rPr>
              <a:t> October IMPS- Year 6 group 2 </a:t>
            </a:r>
          </a:p>
          <a:p>
            <a:pPr marL="342900" indent="-342900">
              <a:buFont typeface="Calibri"/>
              <a:buChar char="-"/>
            </a:pPr>
            <a:endParaRPr lang="en-GB" sz="2800" i="1">
              <a:ea typeface="+mn-lt"/>
              <a:cs typeface="+mn-lt"/>
            </a:endParaRPr>
          </a:p>
          <a:p>
            <a:pPr marL="342900" indent="-342900">
              <a:buFont typeface="Calibri"/>
              <a:buChar char="-"/>
            </a:pPr>
            <a:r>
              <a:rPr lang="en-GB" sz="2800" i="1" dirty="0">
                <a:ea typeface="+mn-lt"/>
                <a:cs typeface="+mn-lt"/>
              </a:rPr>
              <a:t> Y5 -Adventure Plus Residential meeting 3:15pm Willow Class </a:t>
            </a:r>
          </a:p>
          <a:p>
            <a:endParaRPr lang="en-GB" sz="2800" i="1">
              <a:ea typeface="+mn-lt"/>
              <a:cs typeface="+mn-lt"/>
            </a:endParaRPr>
          </a:p>
          <a:p>
            <a:pPr marL="457200" indent="-457200">
              <a:buFont typeface="Calibri"/>
              <a:buChar char="-"/>
            </a:pPr>
            <a:r>
              <a:rPr lang="en-GB" sz="2800" i="1" dirty="0">
                <a:ea typeface="+mn-lt"/>
                <a:cs typeface="+mn-lt"/>
              </a:rPr>
              <a:t>16th October Harvest assembly- 9:00am </a:t>
            </a:r>
            <a:br>
              <a:rPr lang="en-GB" sz="2800" i="1" dirty="0">
                <a:latin typeface="Tahoma"/>
                <a:ea typeface="Tahoma"/>
                <a:cs typeface="Tahoma"/>
              </a:rPr>
            </a:br>
            <a:endParaRPr lang="en-GB" sz="2800" i="1">
              <a:latin typeface="Tahoma"/>
              <a:ea typeface="Tahoma"/>
              <a:cs typeface="Tahoma"/>
            </a:endParaRPr>
          </a:p>
          <a:p>
            <a:r>
              <a:rPr lang="en-GB" sz="2800" i="1" dirty="0">
                <a:ea typeface="+mn-lt"/>
                <a:cs typeface="+mn-lt"/>
              </a:rPr>
              <a:t>-22nd &amp; 23rd October - Pupil Progress Evenings (Parents' Evening)</a:t>
            </a:r>
            <a:br>
              <a:rPr lang="en-GB" sz="2000" i="1" dirty="0">
                <a:ea typeface="+mn-lt"/>
                <a:cs typeface="+mn-lt"/>
              </a:rPr>
            </a:br>
            <a:endParaRPr lang="en-GB" sz="2000" i="1">
              <a:ea typeface="+mn-lt"/>
              <a:cs typeface="+mn-lt"/>
            </a:endParaRPr>
          </a:p>
          <a:p>
            <a:endParaRPr lang="en-GB" sz="2000"/>
          </a:p>
        </p:txBody>
      </p:sp>
      <p:sp>
        <p:nvSpPr>
          <p:cNvPr id="3" name="TextBox 2">
            <a:extLst>
              <a:ext uri="{FF2B5EF4-FFF2-40B4-BE49-F238E27FC236}">
                <a16:creationId xmlns:a16="http://schemas.microsoft.com/office/drawing/2014/main" id="{022F5FB7-D94A-1CAE-5D14-C16A01C831F5}"/>
              </a:ext>
            </a:extLst>
          </p:cNvPr>
          <p:cNvSpPr txBox="1"/>
          <p:nvPr/>
        </p:nvSpPr>
        <p:spPr>
          <a:xfrm>
            <a:off x="7191211" y="3788984"/>
            <a:ext cx="6035791" cy="830997"/>
          </a:xfrm>
          <a:prstGeom prst="rect">
            <a:avLst/>
          </a:prstGeom>
          <a:noFill/>
        </p:spPr>
        <p:txBody>
          <a:bodyPr wrap="square" rtlCol="0">
            <a:spAutoFit/>
          </a:bodyPr>
          <a:lstStyle/>
          <a:p>
            <a:r>
              <a:rPr lang="en-GB" sz="4800"/>
              <a:t>Any Questions?</a:t>
            </a:r>
          </a:p>
        </p:txBody>
      </p:sp>
      <p:pic>
        <p:nvPicPr>
          <p:cNvPr id="5" name="Picture 4" descr="A group of colorful papers with question marks&#10;&#10;Description automatically generated">
            <a:extLst>
              <a:ext uri="{FF2B5EF4-FFF2-40B4-BE49-F238E27FC236}">
                <a16:creationId xmlns:a16="http://schemas.microsoft.com/office/drawing/2014/main" id="{5FAD8B76-37CA-516E-A733-C5AB555B9FFA}"/>
              </a:ext>
            </a:extLst>
          </p:cNvPr>
          <p:cNvPicPr>
            <a:picLocks noChangeAspect="1"/>
          </p:cNvPicPr>
          <p:nvPr/>
        </p:nvPicPr>
        <p:blipFill>
          <a:blip r:embed="rId2"/>
          <a:stretch>
            <a:fillRect/>
          </a:stretch>
        </p:blipFill>
        <p:spPr>
          <a:xfrm>
            <a:off x="10206128" y="5222603"/>
            <a:ext cx="1659732" cy="1146798"/>
          </a:xfrm>
          <a:prstGeom prst="rect">
            <a:avLst/>
          </a:prstGeom>
        </p:spPr>
      </p:pic>
    </p:spTree>
    <p:extLst>
      <p:ext uri="{BB962C8B-B14F-4D97-AF65-F5344CB8AC3E}">
        <p14:creationId xmlns:p14="http://schemas.microsoft.com/office/powerpoint/2010/main" val="31116398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dlc_DocId xmlns="f7b32164-f257-4eb2-9bcc-3f72bf860f94">VAZQFKPQAFKS-393519807-239418</_dlc_DocId>
    <_dlc_DocIdUrl xmlns="f7b32164-f257-4eb2-9bcc-3f72bf860f94">
      <Url>https://fccoxonschuk.sharepoint.com/sites/JBL-StaffShared/_layouts/15/DocIdRedir.aspx?ID=VAZQFKPQAFKS-393519807-239418</Url>
      <Description>VAZQFKPQAFKS-393519807-239418</Description>
    </_dlc_DocIdUrl>
    <Thumbnail xmlns="1095825a-ff4a-4656-b561-bd0c70d70820" xsi:nil="true"/>
    <picture xmlns="1095825a-ff4a-4656-b561-bd0c70d70820">
      <Url xsi:nil="true"/>
      <Description xsi:nil="true"/>
    </picture>
    <MigrationWizIdPermissions xmlns="1095825a-ff4a-4656-b561-bd0c70d70820" xsi:nil="true"/>
    <MigrationWizIdPermissionLevels xmlns="1095825a-ff4a-4656-b561-bd0c70d70820" xsi:nil="true"/>
    <MigrationWizIdDocumentLibraryPermissions xmlns="1095825a-ff4a-4656-b561-bd0c70d70820" xsi:nil="true"/>
    <TaxCatchAll xmlns="f7b32164-f257-4eb2-9bcc-3f72bf860f94" xsi:nil="true"/>
    <Read xmlns="1095825a-ff4a-4656-b561-bd0c70d70820" xsi:nil="true"/>
    <MigrationWizId xmlns="1095825a-ff4a-4656-b561-bd0c70d70820" xsi:nil="true"/>
    <MigrationWizIdSecurityGroups xmlns="1095825a-ff4a-4656-b561-bd0c70d70820" xsi:nil="true"/>
    <lcf76f155ced4ddcb4097134ff3c332f xmlns="1095825a-ff4a-4656-b561-bd0c70d70820">
      <Terms xmlns="http://schemas.microsoft.com/office/infopath/2007/PartnerControls"/>
    </lcf76f155ced4ddcb4097134ff3c332f>
  </documentManagement>
</p:properti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527448E626EB8B4DACACD9224AA7C803" ma:contentTypeVersion="27" ma:contentTypeDescription="Create a new document." ma:contentTypeScope="" ma:versionID="9c8a639b531e780be95ced52724118d0">
  <xsd:schema xmlns:xsd="http://www.w3.org/2001/XMLSchema" xmlns:xs="http://www.w3.org/2001/XMLSchema" xmlns:p="http://schemas.microsoft.com/office/2006/metadata/properties" xmlns:ns2="1095825a-ff4a-4656-b561-bd0c70d70820" xmlns:ns3="f7b32164-f257-4eb2-9bcc-3f72bf860f94" targetNamespace="http://schemas.microsoft.com/office/2006/metadata/properties" ma:root="true" ma:fieldsID="f58d571a8a05606f21c13ea79777c96f" ns2:_="" ns3:_="">
    <xsd:import namespace="1095825a-ff4a-4656-b561-bd0c70d70820"/>
    <xsd:import namespace="f7b32164-f257-4eb2-9bcc-3f72bf860f94"/>
    <xsd:element name="properties">
      <xsd:complexType>
        <xsd:sequence>
          <xsd:element name="documentManagement">
            <xsd:complexType>
              <xsd:all>
                <xsd:element ref="ns2:MigrationWizId" minOccurs="0"/>
                <xsd:element ref="ns2:MigrationWizIdPermissions" minOccurs="0"/>
                <xsd:element ref="ns2:MigrationWizIdPermissionLevels" minOccurs="0"/>
                <xsd:element ref="ns2:MigrationWizIdDocumentLibraryPermissions" minOccurs="0"/>
                <xsd:element ref="ns2:MigrationWizIdSecurityGroups" minOccurs="0"/>
                <xsd:element ref="ns2:MediaServiceMetadata" minOccurs="0"/>
                <xsd:element ref="ns2:MediaServiceFastMetadata" minOccurs="0"/>
                <xsd:element ref="ns2:MediaServiceDateTaken"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LengthInSeconds" minOccurs="0"/>
                <xsd:element ref="ns3:_dlc_DocId" minOccurs="0"/>
                <xsd:element ref="ns3:_dlc_DocIdUrl" minOccurs="0"/>
                <xsd:element ref="ns3:_dlc_DocIdPersistId" minOccurs="0"/>
                <xsd:element ref="ns2:Read" minOccurs="0"/>
                <xsd:element ref="ns2:lcf76f155ced4ddcb4097134ff3c332f" minOccurs="0"/>
                <xsd:element ref="ns3:TaxCatchAll" minOccurs="0"/>
                <xsd:element ref="ns2:MediaServiceObjectDetectorVersions" minOccurs="0"/>
                <xsd:element ref="ns2:Thumbnail" minOccurs="0"/>
                <xsd:element ref="ns2:picture"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095825a-ff4a-4656-b561-bd0c70d70820"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PermissionLevels" ma:index="10" nillable="true" ma:displayName="MigrationWizIdPermissionLevels" ma:internalName="MigrationWizIdPermissionLevels">
      <xsd:simpleType>
        <xsd:restriction base="dms:Text"/>
      </xsd:simpleType>
    </xsd:element>
    <xsd:element name="MigrationWizIdDocumentLibraryPermissions" ma:index="11" nillable="true" ma:displayName="MigrationWizIdDocumentLibraryPermissions" ma:internalName="MigrationWizIdDocumentLibraryPermissions">
      <xsd:simpleType>
        <xsd:restriction base="dms:Text"/>
      </xsd:simpleType>
    </xsd:element>
    <xsd:element name="MigrationWizIdSecurityGroups" ma:index="12" nillable="true" ma:displayName="MigrationWizIdSecurityGroups" ma:internalName="MigrationWizIdSecurityGroups">
      <xsd:simpleType>
        <xsd:restriction base="dms:Text"/>
      </xsd:simpleType>
    </xsd:element>
    <xsd:element name="MediaServiceMetadata" ma:index="13" nillable="true" ma:displayName="MediaServiceMetadata" ma:hidden="true" ma:internalName="MediaServiceMetadata" ma:readOnly="true">
      <xsd:simpleType>
        <xsd:restriction base="dms:Note"/>
      </xsd:simpleType>
    </xsd:element>
    <xsd:element name="MediaServiceFastMetadata" ma:index="14" nillable="true" ma:displayName="MediaServiceFastMetadata" ma:hidden="true" ma:internalName="MediaServiceFastMetadata" ma:readOnly="true">
      <xsd:simpleType>
        <xsd:restriction base="dms:Note"/>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AutoTags" ma:index="18" nillable="true" ma:displayName="Tags" ma:internalName="MediaServiceAutoTags"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MediaServiceLocation" ma:index="24" nillable="true" ma:displayName="Location" ma:internalName="MediaServiceLocation" ma:readOnly="true">
      <xsd:simpleType>
        <xsd:restriction base="dms:Text"/>
      </xsd:simpleType>
    </xsd:element>
    <xsd:element name="MediaLengthInSeconds" ma:index="25" nillable="true" ma:displayName="Length (seconds)" ma:internalName="MediaLengthInSeconds" ma:readOnly="true">
      <xsd:simpleType>
        <xsd:restriction base="dms:Unknown"/>
      </xsd:simpleType>
    </xsd:element>
    <xsd:element name="Read" ma:index="29" nillable="true" ma:displayName="Read" ma:internalName="Read">
      <xsd:simpleType>
        <xsd:restriction base="dms:Text">
          <xsd:maxLength value="255"/>
        </xsd:restriction>
      </xsd:simpleType>
    </xsd:element>
    <xsd:element name="lcf76f155ced4ddcb4097134ff3c332f" ma:index="31" nillable="true" ma:taxonomy="true" ma:internalName="lcf76f155ced4ddcb4097134ff3c332f" ma:taxonomyFieldName="MediaServiceImageTags" ma:displayName="Image Tags" ma:readOnly="false" ma:fieldId="{5cf76f15-5ced-4ddc-b409-7134ff3c332f}" ma:taxonomyMulti="true" ma:sspId="448e4108-20e9-45b5-affd-9eb546e4947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33" nillable="true" ma:displayName="MediaServiceObjectDetectorVersions" ma:description="" ma:hidden="true" ma:indexed="true" ma:internalName="MediaServiceObjectDetectorVersions" ma:readOnly="true">
      <xsd:simpleType>
        <xsd:restriction base="dms:Text"/>
      </xsd:simpleType>
    </xsd:element>
    <xsd:element name="Thumbnail" ma:index="34" nillable="true" ma:displayName="Thumbnail" ma:format="Thumbnail" ma:internalName="Thumbnail">
      <xsd:simpleType>
        <xsd:restriction base="dms:Unknown"/>
      </xsd:simpleType>
    </xsd:element>
    <xsd:element name="picture" ma:index="35" nillable="true" ma:displayName="picture" ma:format="Hyperlink" ma:internalName="pictur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SearchProperties" ma:index="36" nillable="true" ma:displayName="MediaServiceSearchProperties" ma:hidden="true" ma:internalName="MediaServiceSearchProperties" ma:readOnly="true">
      <xsd:simpleType>
        <xsd:restriction base="dms:Note"/>
      </xsd:simpleType>
    </xsd:element>
    <xsd:element name="MediaServiceBillingMetadata" ma:index="37"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7b32164-f257-4eb2-9bcc-3f72bf860f94" elementFormDefault="qualified">
    <xsd:import namespace="http://schemas.microsoft.com/office/2006/documentManagement/types"/>
    <xsd:import namespace="http://schemas.microsoft.com/office/infopath/2007/PartnerControls"/>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element name="_dlc_DocId" ma:index="26" nillable="true" ma:displayName="Document ID Value" ma:description="The value of the document ID assigned to this item." ma:internalName="_dlc_DocId" ma:readOnly="true">
      <xsd:simpleType>
        <xsd:restriction base="dms:Text"/>
      </xsd:simpleType>
    </xsd:element>
    <xsd:element name="_dlc_DocIdUrl" ma:index="27"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8" nillable="true" ma:displayName="Persist ID" ma:description="Keep ID on add." ma:hidden="true" ma:internalName="_dlc_DocIdPersistId" ma:readOnly="true">
      <xsd:simpleType>
        <xsd:restriction base="dms:Boolean"/>
      </xsd:simpleType>
    </xsd:element>
    <xsd:element name="TaxCatchAll" ma:index="32" nillable="true" ma:displayName="Taxonomy Catch All Column" ma:hidden="true" ma:list="{9d4de926-fc89-426f-8230-e1633e049e7e}" ma:internalName="TaxCatchAll" ma:showField="CatchAllData" ma:web="f7b32164-f257-4eb2-9bcc-3f72bf860f9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7786027-E80A-4DF1-9F93-976B73675724}">
  <ds:schemaRefs>
    <ds:schemaRef ds:uri="http://schemas.microsoft.com/sharepoint/v3/contenttype/forms"/>
  </ds:schemaRefs>
</ds:datastoreItem>
</file>

<file path=customXml/itemProps2.xml><?xml version="1.0" encoding="utf-8"?>
<ds:datastoreItem xmlns:ds="http://schemas.openxmlformats.org/officeDocument/2006/customXml" ds:itemID="{18A310EA-E2D7-4842-83A5-C88AD4423055}">
  <ds:schemaRefs>
    <ds:schemaRef ds:uri="1095825a-ff4a-4656-b561-bd0c70d70820"/>
    <ds:schemaRef ds:uri="f7b32164-f257-4eb2-9bcc-3f72bf860f94"/>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7B517801-80F4-473A-AB68-E3C528ADA137}">
  <ds:schemaRefs>
    <ds:schemaRef ds:uri="http://schemas.microsoft.com/sharepoint/events"/>
  </ds:schemaRefs>
</ds:datastoreItem>
</file>

<file path=customXml/itemProps4.xml><?xml version="1.0" encoding="utf-8"?>
<ds:datastoreItem xmlns:ds="http://schemas.openxmlformats.org/officeDocument/2006/customXml" ds:itemID="{E1FC51EA-032E-495E-815E-414300F5C013}">
  <ds:schemaRefs>
    <ds:schemaRef ds:uri="1095825a-ff4a-4656-b561-bd0c70d70820"/>
    <ds:schemaRef ds:uri="f7b32164-f257-4eb2-9bcc-3f72bf860f9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16</Slides>
  <Notes>3</Notes>
  <HiddenSlides>0</HiddenSlide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Welcome to Year 5/6 Poplar, Willow and Maple Class</vt:lpstr>
      <vt:lpstr>Staff- Willow Class </vt:lpstr>
      <vt:lpstr>Staff- Maple Class </vt:lpstr>
      <vt:lpstr>Staff- Poplar Class </vt:lpstr>
      <vt:lpstr>Staff  We are very lucky to have some other members of staff working across UKS2 during the week.</vt:lpstr>
      <vt:lpstr>The school day  </vt:lpstr>
      <vt:lpstr>PowerPoint Presentation</vt:lpstr>
      <vt:lpstr>PowerPoint Presentation</vt:lpstr>
      <vt:lpstr>Swimming- Year 5 and invited Year 6   Dates: 6th &amp; 13th October               10th , 17th and 24th November                1st December </vt:lpstr>
      <vt:lpstr>PowerPoint Presentation</vt:lpstr>
      <vt:lpstr>PowerPoint Presentation</vt:lpstr>
      <vt:lpstr>Expectations – additional homework Year 6</vt:lpstr>
      <vt:lpstr>PowerPoint Presentation</vt:lpstr>
      <vt:lpstr>PowerPoint Presentation</vt:lpstr>
      <vt:lpstr>Trips and Experiences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50</cp:revision>
  <dcterms:created xsi:type="dcterms:W3CDTF">2024-09-08T07:31:18Z</dcterms:created>
  <dcterms:modified xsi:type="dcterms:W3CDTF">2025-09-11T14:47:04Z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dlc_DocIdItemGuid">
    <vt:lpwstr>9179c43b-3a83-46fd-b92b-96420b1f2d3c</vt:lpwstr>
  </property>
  <property fmtid="{D5CDD505-2E9C-101B-9397-08002B2CF9AE}" pid="3" name="ContentTypeId">
    <vt:lpwstr>0x010100527448E626EB8B4DACACD9224AA7C803</vt:lpwstr>
  </property>
  <property fmtid="{D5CDD505-2E9C-101B-9397-08002B2CF9AE}" pid="4" name="MediaServiceImageTags">
    <vt:lpwstr/>
  </property>
</Properties>
</file>